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4.xml"/>
  <Override ContentType="application/vnd.openxmlformats-officedocument.presentationml.slideMaster+xml" PartName="/ppt/slideMasters/slideMaster6.xml"/>
  <Override ContentType="application/vnd.openxmlformats-officedocument.presentationml.slideMaster+xml" PartName="/ppt/slideMasters/slideMaster5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7.xml"/>
  <Override ContentType="application/vnd.openxmlformats-officedocument.theme+xml" PartName="/ppt/theme/theme6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theme+xml" PartName="/ppt/theme/theme5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 showSpecialPlsOnTitleSld="0">
  <p:sldMasterIdLst>
    <p:sldMasterId id="2147483709" r:id="rId3"/>
    <p:sldMasterId id="2147483710" r:id="rId4"/>
    <p:sldMasterId id="2147483711" r:id="rId5"/>
    <p:sldMasterId id="2147483712" r:id="rId6"/>
    <p:sldMasterId id="2147483713" r:id="rId7"/>
    <p:sldMasterId id="2147483714" r:id="rId8"/>
  </p:sldMasterIdLst>
  <p:notesMasterIdLst>
    <p:notesMasterId r:id="rId9"/>
  </p:notesMasterIdLst>
  <p:sldIdLst>
    <p:sldId id="256" r:id="rId10"/>
    <p:sldId id="257" r:id="rId11"/>
    <p:sldId id="258" r:id="rId12"/>
    <p:sldId id="259" r:id="rId13"/>
    <p:sldId id="260" r:id="rId14"/>
    <p:sldId id="261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70" r:id="rId24"/>
    <p:sldId id="271" r:id="rId25"/>
    <p:sldId id="272" r:id="rId26"/>
    <p:sldId id="273" r:id="rId27"/>
    <p:sldId id="274" r:id="rId28"/>
    <p:sldId id="275" r:id="rId29"/>
    <p:sldId id="276" r:id="rId30"/>
    <p:sldId id="277" r:id="rId31"/>
    <p:sldId id="278" r:id="rId32"/>
    <p:sldId id="279" r:id="rId33"/>
    <p:sldId id="280" r:id="rId34"/>
    <p:sldId id="281" r:id="rId35"/>
    <p:sldId id="282" r:id="rId36"/>
    <p:sldId id="283" r:id="rId37"/>
    <p:sldId id="284" r:id="rId38"/>
    <p:sldId id="285" r:id="rId39"/>
    <p:sldId id="286" r:id="rId40"/>
    <p:sldId id="287" r:id="rId41"/>
    <p:sldId id="288" r:id="rId42"/>
    <p:sldId id="289" r:id="rId43"/>
    <p:sldId id="290" r:id="rId44"/>
    <p:sldId id="291" r:id="rId45"/>
    <p:sldId id="292" r:id="rId46"/>
    <p:sldId id="293" r:id="rId47"/>
    <p:sldId id="294" r:id="rId48"/>
    <p:sldId id="295" r:id="rId49"/>
    <p:sldId id="296" r:id="rId50"/>
    <p:sldId id="297" r:id="rId51"/>
    <p:sldId id="298" r:id="rId52"/>
    <p:sldId id="299" r:id="rId53"/>
    <p:sldId id="300" r:id="rId54"/>
    <p:sldId id="301" r:id="rId55"/>
    <p:sldId id="302" r:id="rId56"/>
    <p:sldId id="303" r:id="rId57"/>
    <p:sldId id="304" r:id="rId58"/>
    <p:sldId id="305" r:id="rId59"/>
    <p:sldId id="306" r:id="rId60"/>
    <p:sldId id="307" r:id="rId61"/>
    <p:sldId id="308" r:id="rId62"/>
    <p:sldId id="309" r:id="rId63"/>
    <p:sldId id="310" r:id="rId64"/>
    <p:sldId id="311" r:id="rId65"/>
    <p:sldId id="312" r:id="rId66"/>
    <p:sldId id="313" r:id="rId67"/>
    <p:sldId id="314" r:id="rId68"/>
    <p:sldId id="315" r:id="rId69"/>
    <p:sldId id="316" r:id="rId70"/>
    <p:sldId id="317" r:id="rId71"/>
    <p:sldId id="318" r:id="rId72"/>
    <p:sldId id="319" r:id="rId73"/>
    <p:sldId id="320" r:id="rId74"/>
    <p:sldId id="321" r:id="rId75"/>
    <p:sldId id="322" r:id="rId76"/>
    <p:sldId id="323" r:id="rId77"/>
    <p:sldId id="324" r:id="rId78"/>
    <p:sldId id="325" r:id="rId79"/>
    <p:sldId id="326" r:id="rId80"/>
    <p:sldId id="327" r:id="rId81"/>
  </p:sldIdLst>
  <p:sldSz cy="5143500" cx="9144000"/>
  <p:notesSz cx="6858000" cy="9144000"/>
  <p:embeddedFontLst>
    <p:embeddedFont>
      <p:font typeface="Ubuntu"/>
      <p:regular r:id="rId82"/>
      <p:bold r:id="rId83"/>
      <p:italic r:id="rId84"/>
      <p:boldItalic r:id="rId85"/>
    </p:embeddedFont>
    <p:embeddedFont>
      <p:font typeface="Proxima Nova"/>
      <p:regular r:id="rId86"/>
      <p:bold r:id="rId87"/>
      <p:italic r:id="rId88"/>
      <p:boldItalic r:id="rId89"/>
    </p:embeddedFont>
    <p:embeddedFont>
      <p:font typeface="Lato"/>
      <p:regular r:id="rId90"/>
      <p:bold r:id="rId91"/>
      <p:italic r:id="rId92"/>
      <p:boldItalic r:id="rId9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1.xml"/><Relationship Id="rId84" Type="http://schemas.openxmlformats.org/officeDocument/2006/relationships/font" Target="fonts/Ubuntu-italic.fntdata"/><Relationship Id="rId83" Type="http://schemas.openxmlformats.org/officeDocument/2006/relationships/font" Target="fonts/Ubuntu-bold.fntdata"/><Relationship Id="rId42" Type="http://schemas.openxmlformats.org/officeDocument/2006/relationships/slide" Target="slides/slide33.xml"/><Relationship Id="rId86" Type="http://schemas.openxmlformats.org/officeDocument/2006/relationships/font" Target="fonts/ProximaNova-regular.fntdata"/><Relationship Id="rId41" Type="http://schemas.openxmlformats.org/officeDocument/2006/relationships/slide" Target="slides/slide32.xml"/><Relationship Id="rId85" Type="http://schemas.openxmlformats.org/officeDocument/2006/relationships/font" Target="fonts/Ubuntu-boldItalic.fntdata"/><Relationship Id="rId44" Type="http://schemas.openxmlformats.org/officeDocument/2006/relationships/slide" Target="slides/slide35.xml"/><Relationship Id="rId88" Type="http://schemas.openxmlformats.org/officeDocument/2006/relationships/font" Target="fonts/ProximaNova-italic.fntdata"/><Relationship Id="rId43" Type="http://schemas.openxmlformats.org/officeDocument/2006/relationships/slide" Target="slides/slide34.xml"/><Relationship Id="rId87" Type="http://schemas.openxmlformats.org/officeDocument/2006/relationships/font" Target="fonts/ProximaNova-bold.fntdata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89" Type="http://schemas.openxmlformats.org/officeDocument/2006/relationships/font" Target="fonts/ProximaNova-boldItalic.fntdata"/><Relationship Id="rId80" Type="http://schemas.openxmlformats.org/officeDocument/2006/relationships/slide" Target="slides/slide71.xml"/><Relationship Id="rId82" Type="http://schemas.openxmlformats.org/officeDocument/2006/relationships/font" Target="fonts/Ubuntu-regular.fntdata"/><Relationship Id="rId81" Type="http://schemas.openxmlformats.org/officeDocument/2006/relationships/slide" Target="slides/slide72.xml"/><Relationship Id="rId1" Type="http://schemas.openxmlformats.org/officeDocument/2006/relationships/theme" Target="theme/theme3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slideMaster" Target="slideMasters/slideMaster2.xml"/><Relationship Id="rId9" Type="http://schemas.openxmlformats.org/officeDocument/2006/relationships/notesMaster" Target="notesMasters/notesMaster1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9" Type="http://schemas.openxmlformats.org/officeDocument/2006/relationships/slide" Target="slides/slide40.xml"/><Relationship Id="rId5" Type="http://schemas.openxmlformats.org/officeDocument/2006/relationships/slideMaster" Target="slideMasters/slideMaster3.xml"/><Relationship Id="rId6" Type="http://schemas.openxmlformats.org/officeDocument/2006/relationships/slideMaster" Target="slideMasters/slideMaster4.xml"/><Relationship Id="rId7" Type="http://schemas.openxmlformats.org/officeDocument/2006/relationships/slideMaster" Target="slideMasters/slideMaster5.xml"/><Relationship Id="rId8" Type="http://schemas.openxmlformats.org/officeDocument/2006/relationships/slideMaster" Target="slideMasters/slideMaster6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31" Type="http://schemas.openxmlformats.org/officeDocument/2006/relationships/slide" Target="slides/slide22.xml"/><Relationship Id="rId75" Type="http://schemas.openxmlformats.org/officeDocument/2006/relationships/slide" Target="slides/slide66.xml"/><Relationship Id="rId30" Type="http://schemas.openxmlformats.org/officeDocument/2006/relationships/slide" Target="slides/slide21.xml"/><Relationship Id="rId74" Type="http://schemas.openxmlformats.org/officeDocument/2006/relationships/slide" Target="slides/slide65.xml"/><Relationship Id="rId33" Type="http://schemas.openxmlformats.org/officeDocument/2006/relationships/slide" Target="slides/slide24.xml"/><Relationship Id="rId77" Type="http://schemas.openxmlformats.org/officeDocument/2006/relationships/slide" Target="slides/slide68.xml"/><Relationship Id="rId32" Type="http://schemas.openxmlformats.org/officeDocument/2006/relationships/slide" Target="slides/slide23.xml"/><Relationship Id="rId76" Type="http://schemas.openxmlformats.org/officeDocument/2006/relationships/slide" Target="slides/slide67.xml"/><Relationship Id="rId35" Type="http://schemas.openxmlformats.org/officeDocument/2006/relationships/slide" Target="slides/slide26.xml"/><Relationship Id="rId79" Type="http://schemas.openxmlformats.org/officeDocument/2006/relationships/slide" Target="slides/slide70.xml"/><Relationship Id="rId34" Type="http://schemas.openxmlformats.org/officeDocument/2006/relationships/slide" Target="slides/slide25.xml"/><Relationship Id="rId78" Type="http://schemas.openxmlformats.org/officeDocument/2006/relationships/slide" Target="slides/slide69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20" Type="http://schemas.openxmlformats.org/officeDocument/2006/relationships/slide" Target="slides/slide11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22" Type="http://schemas.openxmlformats.org/officeDocument/2006/relationships/slide" Target="slides/slide13.xml"/><Relationship Id="rId66" Type="http://schemas.openxmlformats.org/officeDocument/2006/relationships/slide" Target="slides/slide57.xml"/><Relationship Id="rId21" Type="http://schemas.openxmlformats.org/officeDocument/2006/relationships/slide" Target="slides/slide12.xml"/><Relationship Id="rId65" Type="http://schemas.openxmlformats.org/officeDocument/2006/relationships/slide" Target="slides/slide56.xml"/><Relationship Id="rId24" Type="http://schemas.openxmlformats.org/officeDocument/2006/relationships/slide" Target="slides/slide15.xml"/><Relationship Id="rId68" Type="http://schemas.openxmlformats.org/officeDocument/2006/relationships/slide" Target="slides/slide59.xml"/><Relationship Id="rId23" Type="http://schemas.openxmlformats.org/officeDocument/2006/relationships/slide" Target="slides/slide14.xml"/><Relationship Id="rId67" Type="http://schemas.openxmlformats.org/officeDocument/2006/relationships/slide" Target="slides/slide58.xml"/><Relationship Id="rId60" Type="http://schemas.openxmlformats.org/officeDocument/2006/relationships/slide" Target="slides/slide5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69" Type="http://schemas.openxmlformats.org/officeDocument/2006/relationships/slide" Target="slides/slide6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9" Type="http://schemas.openxmlformats.org/officeDocument/2006/relationships/slide" Target="slides/slide20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11" Type="http://schemas.openxmlformats.org/officeDocument/2006/relationships/slide" Target="slides/slide2.xml"/><Relationship Id="rId55" Type="http://schemas.openxmlformats.org/officeDocument/2006/relationships/slide" Target="slides/slide46.xml"/><Relationship Id="rId10" Type="http://schemas.openxmlformats.org/officeDocument/2006/relationships/slide" Target="slides/slide1.xml"/><Relationship Id="rId54" Type="http://schemas.openxmlformats.org/officeDocument/2006/relationships/slide" Target="slides/slide45.xml"/><Relationship Id="rId13" Type="http://schemas.openxmlformats.org/officeDocument/2006/relationships/slide" Target="slides/slide4.xml"/><Relationship Id="rId57" Type="http://schemas.openxmlformats.org/officeDocument/2006/relationships/slide" Target="slides/slide48.xml"/><Relationship Id="rId12" Type="http://schemas.openxmlformats.org/officeDocument/2006/relationships/slide" Target="slides/slide3.xml"/><Relationship Id="rId56" Type="http://schemas.openxmlformats.org/officeDocument/2006/relationships/slide" Target="slides/slide47.xml"/><Relationship Id="rId91" Type="http://schemas.openxmlformats.org/officeDocument/2006/relationships/font" Target="fonts/Lato-bold.fntdata"/><Relationship Id="rId90" Type="http://schemas.openxmlformats.org/officeDocument/2006/relationships/font" Target="fonts/Lato-regular.fntdata"/><Relationship Id="rId93" Type="http://schemas.openxmlformats.org/officeDocument/2006/relationships/font" Target="fonts/Lato-boldItalic.fntdata"/><Relationship Id="rId92" Type="http://schemas.openxmlformats.org/officeDocument/2006/relationships/font" Target="fonts/Lato-italic.fntdata"/><Relationship Id="rId15" Type="http://schemas.openxmlformats.org/officeDocument/2006/relationships/slide" Target="slides/slide6.xml"/><Relationship Id="rId59" Type="http://schemas.openxmlformats.org/officeDocument/2006/relationships/slide" Target="slides/slide50.xml"/><Relationship Id="rId14" Type="http://schemas.openxmlformats.org/officeDocument/2006/relationships/slide" Target="slides/slide5.xml"/><Relationship Id="rId58" Type="http://schemas.openxmlformats.org/officeDocument/2006/relationships/slide" Target="slides/slide49.xml"/><Relationship Id="rId17" Type="http://schemas.openxmlformats.org/officeDocument/2006/relationships/slide" Target="slides/slide8.xml"/><Relationship Id="rId16" Type="http://schemas.openxmlformats.org/officeDocument/2006/relationships/slide" Target="slides/slide7.xml"/><Relationship Id="rId19" Type="http://schemas.openxmlformats.org/officeDocument/2006/relationships/slide" Target="slides/slide10.xml"/><Relationship Id="rId18" Type="http://schemas.openxmlformats.org/officeDocument/2006/relationships/slide" Target="slides/slide9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22eca192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22eca192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5540a1077d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5540a1077d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5540a1077d_0_1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5540a1077d_0_1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5540a1077d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5540a1077d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5540a1077d_0_2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5540a1077d_0_2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g5540a1077d_0_2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1" name="Google Shape;481;g5540a1077d_0_2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540a1077d_0_2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540a1077d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540a1077d_0_3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540a1077d_0_3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5540a1077d_0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5540a1077d_0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5540a1077d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5540a1077d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5540a1077d_0_3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5540a1077d_0_3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5540a1077d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5540a1077d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5540a1077d_0_4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5540a1077d_0_4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5540a1077d_0_4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5540a1077d_0_4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5540a1077d_0_4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0" name="Google Shape;620;g5540a1077d_0_4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5540a1077d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5540a1077d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g5540a1077d_0_5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2" name="Google Shape;642;g5540a1077d_0_5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g5540a1077d_0_5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7" name="Google Shape;657;g5540a1077d_0_5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5540a1077d_0_5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5540a1077d_0_5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5540a1077d_0_9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5540a1077d_0_9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99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g5540a1077d_0_7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1" name="Google Shape;801;g5540a1077d_0_7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g5540a1077d_0_8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3" name="Google Shape;863;g5540a1077d_0_8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540179cfa_0_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540179cf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22" name="Shape 9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3" name="Google Shape;923;g5540a1077d_0_9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4" name="Google Shape;924;g5540a1077d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5540a1077d_0_10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3" name="Google Shape;933;g5540a1077d_0_10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6" name="Shape 9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7" name="Google Shape;947;g566fb93f7c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8" name="Google Shape;948;g566fb93f7c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2" name="Shape 9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3" name="Google Shape;963;g5540a1077d_0_10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4" name="Google Shape;964;g5540a1077d_0_10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4" name="Shape 9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5" name="Google Shape;975;g5540a1077d_0_10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6" name="Google Shape;976;g5540a1077d_0_10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84" name="Shape 9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5" name="Google Shape;985;g5540a1077d_0_10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6" name="Google Shape;986;g5540a1077d_0_10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5540a1077d_0_10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5540a1077d_0_10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g5540a1077d_0_10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9" name="Google Shape;999;g5540a1077d_0_10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0" name="Shape 10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1" name="Google Shape;1011;g5543f8e589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2" name="Google Shape;1012;g5543f8e58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5543f8e589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7" name="Google Shape;1027;g5543f8e589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540a1077d_0_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540a1077d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5543f8e589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5543f8e589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8" name="Shape 10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9" name="Google Shape;1059;g5543f8e589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0" name="Google Shape;1060;g5543f8e589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5" name="Shape 10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6" name="Google Shape;1076;g5543f8e589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7" name="Google Shape;1077;g5543f8e589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00" name="Shape 1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1" name="Google Shape;1101;g5543f8e589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2" name="Google Shape;1102;g5543f8e589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g5543f8e589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0" name="Google Shape;1130;g5543f8e589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1" name="Shape 1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2" name="Google Shape;1142;g5543f8e589_0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3" name="Google Shape;1143;g5543f8e589_0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5543f8e589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1" name="Google Shape;1151;g5543f8e589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g5543f8e589_0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0" name="Google Shape;1160;g5543f8e589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5543f8e589_0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5543f8e589_0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2" name="Google Shape;1182;g5543f8e589_0_10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3" name="Google Shape;1183;g5543f8e589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6c1065da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6c1065da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1" name="Shape 1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2" name="Google Shape;1192;g5543f8e589_0_11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3" name="Google Shape;1193;g5543f8e589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8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9" name="Google Shape;1199;g5543f8e589_0_11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0" name="Google Shape;1200;g5543f8e589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07" name="Shape 1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" name="Google Shape;1208;g5543f8e589_0_1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9" name="Google Shape;1209;g5543f8e589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6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g5543f8e589_0_18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8" name="Google Shape;1218;g5543f8e589_0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5543f8e589_0_19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9" name="Google Shape;1229;g5543f8e589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8" name="Shape 1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" name="Google Shape;1239;g5543f8e589_0_2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0" name="Google Shape;1240;g5543f8e589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3" name="Shape 1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4" name="Google Shape;1254;g5543f8e589_0_23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5" name="Google Shape;1255;g5543f8e58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g5543f8e589_0_272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5" name="Google Shape;1265;g5543f8e589_0_2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5543f8e589_0_279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5543f8e589_0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1" name="Shape 1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2" name="Google Shape;1282;g5543f8e589_0_2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3" name="Google Shape;1283;g5543f8e589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44469388f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44469388f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3" name="Shape 1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4" name="Google Shape;1294;g5543f8e589_0_4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5" name="Google Shape;1295;g5543f8e589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4" name="Shape 1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5" name="Google Shape;1305;g5543f8e589_0_4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6" name="Google Shape;1306;g5543f8e589_0_4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5543f8e589_0_4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5543f8e589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522eca1928_0_17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522eca1928_0_17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9" name="Shape 1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0" name="Google Shape;1370;g522eca1928_0_18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1" name="Google Shape;1371;g522eca1928_0_18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6" name="Shape 1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7" name="Google Shape;1377;g522eca1928_0_18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8" name="Google Shape;1378;g522eca1928_0_18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522eca1928_0_18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522eca1928_0_18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g522eca1928_0_20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8" name="Google Shape;1398;g522eca1928_0_20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2" name="Shape 1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3" name="Google Shape;1413;g5543f8e589_0_4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4" name="Google Shape;1414;g5543f8e589_0_4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0" name="Shape 1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1" name="Google Shape;1421;g5543f8e589_0_4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2" name="Google Shape;1422;g5543f8e589_0_4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b6b6a7cf8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b6b6a7cf8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g522eca1928_0_23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0" name="Google Shape;1430;g522eca1928_0_2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3" name="Shape 1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" name="Google Shape;1434;g522eca1928_0_2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5" name="Google Shape;1435;g522eca1928_0_2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0" name="Shape 1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1" name="Google Shape;1441;g28086851ef_0_5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2" name="Google Shape;1442;g28086851ef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5540a1077d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5540a1077d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b68b4bf4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b68b4bf4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jp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dlai2018" TargetMode="External"/><Relationship Id="rId3" Type="http://schemas.openxmlformats.org/officeDocument/2006/relationships/image" Target="../media/image3.jp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hyperlink" Target="https://www.insight-centre.org/users/kevin-mcguinness" TargetMode="External"/><Relationship Id="rId5" Type="http://schemas.openxmlformats.org/officeDocument/2006/relationships/hyperlink" Target="https://www.insight-centre.org/" TargetMode="External"/><Relationship Id="rId6" Type="http://schemas.openxmlformats.org/officeDocument/2006/relationships/hyperlink" Target="http://dcu.ie/" TargetMode="External"/><Relationship Id="rId7" Type="http://schemas.openxmlformats.org/officeDocument/2006/relationships/image" Target="../media/image6.jp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Relationship Id="rId2" Type="http://schemas.openxmlformats.org/officeDocument/2006/relationships/image" Target="../media/image8.png"/><Relationship Id="rId3" Type="http://schemas.openxmlformats.org/officeDocument/2006/relationships/image" Target="../media/image10.png"/><Relationship Id="rId4" Type="http://schemas.openxmlformats.org/officeDocument/2006/relationships/hyperlink" Target="https://www.insight-centre.org/users/kevin-mcguinness" TargetMode="External"/><Relationship Id="rId5" Type="http://schemas.openxmlformats.org/officeDocument/2006/relationships/hyperlink" Target="https://www.insight-centre.org/" TargetMode="External"/><Relationship Id="rId6" Type="http://schemas.openxmlformats.org/officeDocument/2006/relationships/hyperlink" Target="http://dcu.ie/" TargetMode="External"/><Relationship Id="rId7" Type="http://schemas.openxmlformats.org/officeDocument/2006/relationships/image" Target="../media/image9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-19425" y="0"/>
            <a:ext cx="2672400" cy="516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 txBox="1"/>
          <p:nvPr/>
        </p:nvSpPr>
        <p:spPr>
          <a:xfrm>
            <a:off x="3005250" y="1593650"/>
            <a:ext cx="5750100" cy="164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30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" name="Google Shape;13;p2"/>
          <p:cNvSpPr txBox="1"/>
          <p:nvPr/>
        </p:nvSpPr>
        <p:spPr>
          <a:xfrm>
            <a:off x="3024685" y="485737"/>
            <a:ext cx="54672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595959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4" name="Google Shape;14;p2"/>
          <p:cNvSpPr txBox="1"/>
          <p:nvPr/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 sz="1000">
                <a:solidFill>
                  <a:srgbClr val="595959"/>
                </a:solidFill>
              </a:rPr>
              <a:t>‹#›</a:t>
            </a:fld>
            <a:endParaRPr sz="1000">
              <a:solidFill>
                <a:srgbClr val="595959"/>
              </a:solidFill>
            </a:endParaRPr>
          </a:p>
        </p:txBody>
      </p:sp>
      <p:pic>
        <p:nvPicPr>
          <p:cNvPr descr="Dcu-logo.png" id="15" name="Google Shape;15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312" y="4161328"/>
            <a:ext cx="984925" cy="6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oogle Shape;16;p2"/>
          <p:cNvPicPr preferRelativeResize="0"/>
          <p:nvPr/>
        </p:nvPicPr>
        <p:blipFill rotWithShape="1">
          <a:blip r:embed="rId3">
            <a:alphaModFix/>
          </a:blip>
          <a:srcRect b="14624" l="0" r="27901" t="0"/>
          <a:stretch/>
        </p:blipFill>
        <p:spPr>
          <a:xfrm>
            <a:off x="533920" y="249718"/>
            <a:ext cx="1905227" cy="11564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2"/>
          <p:cNvSpPr txBox="1"/>
          <p:nvPr/>
        </p:nvSpPr>
        <p:spPr>
          <a:xfrm>
            <a:off x="272071" y="1675956"/>
            <a:ext cx="21282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latin typeface="Proxima Nova"/>
                <a:ea typeface="Proxima Nova"/>
                <a:cs typeface="Proxima Nova"/>
                <a:sym typeface="Proxima Nova"/>
              </a:rPr>
              <a:t>DEEP LEARNING WORKSHOP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Proxima Nova"/>
                <a:ea typeface="Proxima Nova"/>
                <a:cs typeface="Proxima Nova"/>
                <a:sym typeface="Proxima Nova"/>
              </a:rPr>
              <a:t>Dublin City University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27-28 April 2017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4497741" y="3527597"/>
            <a:ext cx="27162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Xavier Giro-i-Nieto</a:t>
            </a:r>
            <a:endParaRPr sz="20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xavier.giro@upc.edu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4497741" y="4201219"/>
            <a:ext cx="2716200" cy="8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Associate Professor</a:t>
            </a:r>
            <a:endParaRPr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Universitat Politecnica de Catalunya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ca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Technical University of Catalonia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0" name="Google Shape;20;p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425" y="3487225"/>
            <a:ext cx="1443026" cy="1411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4"/>
          <p:cNvSpPr txBox="1"/>
          <p:nvPr>
            <p:ph type="ctrTitle"/>
          </p:nvPr>
        </p:nvSpPr>
        <p:spPr>
          <a:xfrm>
            <a:off x="4121704" y="744575"/>
            <a:ext cx="471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FF6633"/>
              </a:buClr>
              <a:buSzPts val="3600"/>
              <a:buNone/>
              <a:defRPr sz="3600">
                <a:solidFill>
                  <a:srgbClr val="FF6633"/>
                </a:solidFill>
              </a:defRPr>
            </a:lvl9pPr>
          </a:lstStyle>
          <a:p/>
        </p:txBody>
      </p:sp>
      <p:sp>
        <p:nvSpPr>
          <p:cNvPr id="64" name="Google Shape;64;p14"/>
          <p:cNvSpPr txBox="1"/>
          <p:nvPr>
            <p:ph idx="1" type="subTitle"/>
          </p:nvPr>
        </p:nvSpPr>
        <p:spPr>
          <a:xfrm>
            <a:off x="4121550" y="2834125"/>
            <a:ext cx="471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5" name="Google Shape;65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6" name="Google Shape;66;p14"/>
          <p:cNvSpPr txBox="1"/>
          <p:nvPr/>
        </p:nvSpPr>
        <p:spPr>
          <a:xfrm>
            <a:off x="152396" y="4722450"/>
            <a:ext cx="36909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rgbClr val="0097A7"/>
                </a:solidFill>
                <a:latin typeface="Ubuntu"/>
                <a:ea typeface="Ubuntu"/>
                <a:cs typeface="Ubuntu"/>
                <a:sym typeface="Ubuntu"/>
                <a:hlinkClick r:id="rId2"/>
              </a:rPr>
              <a:t>http://bit.ly/dlai2018</a:t>
            </a:r>
            <a:endParaRPr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7" name="Google Shape;67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28600"/>
            <a:ext cx="3637200" cy="42140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70" name="Google Shape;70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74" name="Google Shape;7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77" name="Google Shape;77;p17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8" name="Google Shape;78;p17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79" name="Google Shape;79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82" name="Google Shape;82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86" name="Google Shape;86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20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89" name="Google Shape;89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21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21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93" name="Google Shape;93;p21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4" name="Google Shape;94;p21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95" name="Google Shape;95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3" name="Google Shape;23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98" name="Google Shape;98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3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01" name="Google Shape;101;p23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02" name="Google Shape;102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ight DL" type="title">
  <p:cSld name="TITLE">
    <p:bg>
      <p:bgPr>
        <a:solidFill>
          <a:srgbClr val="ECF0F1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6"/>
          <p:cNvSpPr/>
          <p:nvPr/>
        </p:nvSpPr>
        <p:spPr>
          <a:xfrm>
            <a:off x="-19425" y="0"/>
            <a:ext cx="2672400" cy="516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26"/>
          <p:cNvSpPr txBox="1"/>
          <p:nvPr>
            <p:ph type="ctrTitle"/>
          </p:nvPr>
        </p:nvSpPr>
        <p:spPr>
          <a:xfrm>
            <a:off x="3005250" y="1593650"/>
            <a:ext cx="57501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112" name="Google Shape;112;p26"/>
          <p:cNvSpPr txBox="1"/>
          <p:nvPr>
            <p:ph idx="1" type="subTitle"/>
          </p:nvPr>
        </p:nvSpPr>
        <p:spPr>
          <a:xfrm>
            <a:off x="3024685" y="485737"/>
            <a:ext cx="5467200" cy="115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13" name="Google Shape;113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Dcu-logo.png" id="114" name="Google Shape;114;p2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312" y="4161328"/>
            <a:ext cx="984925" cy="6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6"/>
          <p:cNvPicPr preferRelativeResize="0"/>
          <p:nvPr/>
        </p:nvPicPr>
        <p:blipFill rotWithShape="1">
          <a:blip r:embed="rId3">
            <a:alphaModFix/>
          </a:blip>
          <a:srcRect b="14624" l="0" r="27901" t="0"/>
          <a:stretch/>
        </p:blipFill>
        <p:spPr>
          <a:xfrm>
            <a:off x="533920" y="249718"/>
            <a:ext cx="1905227" cy="1156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6" name="Google Shape;116;p26"/>
          <p:cNvGrpSpPr/>
          <p:nvPr/>
        </p:nvGrpSpPr>
        <p:grpSpPr>
          <a:xfrm>
            <a:off x="3129103" y="3527597"/>
            <a:ext cx="4084837" cy="1529223"/>
            <a:chOff x="2534000" y="1807134"/>
            <a:chExt cx="4084837" cy="1529223"/>
          </a:xfrm>
        </p:grpSpPr>
        <p:sp>
          <p:nvSpPr>
            <p:cNvPr id="117" name="Google Shape;117;p26"/>
            <p:cNvSpPr txBox="1"/>
            <p:nvPr/>
          </p:nvSpPr>
          <p:spPr>
            <a:xfrm>
              <a:off x="3902638" y="1807134"/>
              <a:ext cx="2716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2000">
                  <a:solidFill>
                    <a:srgbClr val="434343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4"/>
                </a:rPr>
                <a:t>Kevin McGuinness</a:t>
              </a:r>
              <a:endParaRPr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1000">
                  <a:solidFill>
                    <a:srgbClr val="78909C"/>
                  </a:solidFill>
                  <a:latin typeface="Ubuntu"/>
                  <a:ea typeface="Ubuntu"/>
                  <a:cs typeface="Ubuntu"/>
                  <a:sym typeface="Ubuntu"/>
                </a:rPr>
                <a:t>kevin.mcguinness@dcu.ie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118" name="Google Shape;118;p26"/>
            <p:cNvSpPr txBox="1"/>
            <p:nvPr/>
          </p:nvSpPr>
          <p:spPr>
            <a:xfrm>
              <a:off x="3902638" y="2480757"/>
              <a:ext cx="2716200" cy="8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Research Fellow</a:t>
              </a:r>
              <a:endPara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5"/>
                </a:rPr>
                <a:t>Insight Centre for Data Analytics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6"/>
                </a:rPr>
                <a:t>Dublin City University</a:t>
              </a:r>
              <a:endParaRPr sz="900">
                <a:solidFill>
                  <a:srgbClr val="78909C"/>
                </a:solidFill>
              </a:endParaRPr>
            </a:p>
          </p:txBody>
        </p:sp>
        <p:pic>
          <p:nvPicPr>
            <p:cNvPr id="119" name="Google Shape;119;p26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34000" y="1865000"/>
              <a:ext cx="1262575" cy="126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0" name="Google Shape;120;p26"/>
          <p:cNvSpPr txBox="1"/>
          <p:nvPr/>
        </p:nvSpPr>
        <p:spPr>
          <a:xfrm>
            <a:off x="272071" y="1675956"/>
            <a:ext cx="21282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latin typeface="Proxima Nova"/>
                <a:ea typeface="Proxima Nova"/>
                <a:cs typeface="Proxima Nova"/>
                <a:sym typeface="Proxima Nova"/>
              </a:rPr>
              <a:t>DEEP LEARNING WORKSHOP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Proxima Nova"/>
                <a:ea typeface="Proxima Nova"/>
                <a:cs typeface="Proxima Nova"/>
                <a:sym typeface="Proxima Nova"/>
              </a:rPr>
              <a:t>Dublin City University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27-28 April 2017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ECF0F1"/>
        </a:solidFill>
      </p:bgPr>
    </p:bg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23" name="Google Shape;123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26" name="Google Shape;126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7" name="Google Shape;127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0" name="Google Shape;130;p29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1" name="Google Shape;131;p29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2" name="Google Shape;132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35" name="Google Shape;135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31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38" name="Google Shape;138;p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39" name="Google Shape;139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32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42" name="Google Shape;142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6" name="Google Shape;26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7" name="Google Shape;2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33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33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46" name="Google Shape;146;p33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47" name="Google Shape;147;p33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48" name="Google Shape;148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51" name="Google Shape;151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4" name="Google Shape;154;p3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55" name="Google Shape;155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3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4" name="Google Shape;164;p3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65" name="Google Shape;165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3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8" name="Google Shape;16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1" name="Google Shape;171;p4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72" name="Google Shape;17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5" name="Google Shape;175;p41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6" name="Google Shape;176;p41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77" name="Google Shape;177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0" name="Google Shape;180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4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183" name="Google Shape;183;p43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184" name="Google Shape;184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44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87" name="Google Shape;187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45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45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91" name="Google Shape;191;p45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92" name="Google Shape;192;p45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3" name="Google Shape;193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46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96" name="Google Shape;196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47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99" name="Google Shape;199;p47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00" name="Google Shape;20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Insight DL" type="title">
  <p:cSld name="TITLE">
    <p:bg>
      <p:bgPr>
        <a:solidFill>
          <a:srgbClr val="ECF0F1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50"/>
          <p:cNvSpPr/>
          <p:nvPr/>
        </p:nvSpPr>
        <p:spPr>
          <a:xfrm>
            <a:off x="-19425" y="0"/>
            <a:ext cx="2672400" cy="51630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9" name="Google Shape;209;p50"/>
          <p:cNvSpPr txBox="1"/>
          <p:nvPr>
            <p:ph type="ctrTitle"/>
          </p:nvPr>
        </p:nvSpPr>
        <p:spPr>
          <a:xfrm>
            <a:off x="3005250" y="1593650"/>
            <a:ext cx="5750100" cy="16422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Font typeface="Ubuntu"/>
              <a:buNone/>
              <a:defRPr sz="3000"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210" name="Google Shape;210;p50"/>
          <p:cNvSpPr txBox="1"/>
          <p:nvPr>
            <p:ph idx="1" type="subTitle"/>
          </p:nvPr>
        </p:nvSpPr>
        <p:spPr>
          <a:xfrm>
            <a:off x="3024685" y="485737"/>
            <a:ext cx="5467200" cy="1156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1" name="Google Shape;211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Dcu-logo.png" id="212" name="Google Shape;212;p5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824312" y="4161328"/>
            <a:ext cx="984925" cy="671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50"/>
          <p:cNvPicPr preferRelativeResize="0"/>
          <p:nvPr/>
        </p:nvPicPr>
        <p:blipFill rotWithShape="1">
          <a:blip r:embed="rId3">
            <a:alphaModFix/>
          </a:blip>
          <a:srcRect b="14624" l="0" r="27901" t="0"/>
          <a:stretch/>
        </p:blipFill>
        <p:spPr>
          <a:xfrm>
            <a:off x="533920" y="249718"/>
            <a:ext cx="1905227" cy="1156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4" name="Google Shape;214;p50"/>
          <p:cNvGrpSpPr/>
          <p:nvPr/>
        </p:nvGrpSpPr>
        <p:grpSpPr>
          <a:xfrm>
            <a:off x="3129103" y="3527597"/>
            <a:ext cx="4084837" cy="1529223"/>
            <a:chOff x="2534000" y="1807134"/>
            <a:chExt cx="4084837" cy="1529223"/>
          </a:xfrm>
        </p:grpSpPr>
        <p:sp>
          <p:nvSpPr>
            <p:cNvPr id="215" name="Google Shape;215;p50"/>
            <p:cNvSpPr txBox="1"/>
            <p:nvPr/>
          </p:nvSpPr>
          <p:spPr>
            <a:xfrm>
              <a:off x="3902638" y="1807134"/>
              <a:ext cx="2716200" cy="71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2000">
                  <a:solidFill>
                    <a:srgbClr val="434343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4"/>
                </a:rPr>
                <a:t>Kevin McGuinness</a:t>
              </a:r>
              <a:endParaRPr sz="20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 sz="1000">
                  <a:solidFill>
                    <a:srgbClr val="78909C"/>
                  </a:solidFill>
                  <a:latin typeface="Ubuntu"/>
                  <a:ea typeface="Ubuntu"/>
                  <a:cs typeface="Ubuntu"/>
                  <a:sym typeface="Ubuntu"/>
                </a:rPr>
                <a:t>kevin.mcguinness@dcu.ie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16" name="Google Shape;216;p50"/>
            <p:cNvSpPr txBox="1"/>
            <p:nvPr/>
          </p:nvSpPr>
          <p:spPr>
            <a:xfrm>
              <a:off x="3902638" y="2480757"/>
              <a:ext cx="2716200" cy="855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>
                  <a:solidFill>
                    <a:srgbClr val="434343"/>
                  </a:solidFill>
                  <a:latin typeface="Ubuntu"/>
                  <a:ea typeface="Ubuntu"/>
                  <a:cs typeface="Ubuntu"/>
                  <a:sym typeface="Ubuntu"/>
                </a:rPr>
                <a:t>Research Fellow</a:t>
              </a:r>
              <a:endParaRPr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5"/>
                </a:rPr>
                <a:t>Insight Centre for Data Analytics</a:t>
              </a:r>
              <a:endParaRPr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lang="ca" sz="1000">
                  <a:solidFill>
                    <a:srgbClr val="78909C"/>
                  </a:solidFill>
                  <a:uFill>
                    <a:noFill/>
                  </a:uFill>
                  <a:latin typeface="Ubuntu"/>
                  <a:ea typeface="Ubuntu"/>
                  <a:cs typeface="Ubuntu"/>
                  <a:sym typeface="Ubuntu"/>
                  <a:hlinkClick r:id="rId6"/>
                </a:rPr>
                <a:t>Dublin City University</a:t>
              </a:r>
              <a:endParaRPr sz="900">
                <a:solidFill>
                  <a:srgbClr val="78909C"/>
                </a:solidFill>
              </a:endParaRPr>
            </a:p>
          </p:txBody>
        </p:sp>
        <p:pic>
          <p:nvPicPr>
            <p:cNvPr id="217" name="Google Shape;217;p5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34000" y="1865000"/>
              <a:ext cx="1262575" cy="1262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8" name="Google Shape;218;p50"/>
          <p:cNvSpPr txBox="1"/>
          <p:nvPr/>
        </p:nvSpPr>
        <p:spPr>
          <a:xfrm>
            <a:off x="272071" y="1675956"/>
            <a:ext cx="2128200" cy="20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latin typeface="Proxima Nova"/>
                <a:ea typeface="Proxima Nova"/>
                <a:cs typeface="Proxima Nova"/>
                <a:sym typeface="Proxima Nova"/>
              </a:rPr>
              <a:t>DEEP LEARNING WORKSHOP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Proxima Nova"/>
                <a:ea typeface="Proxima Nova"/>
                <a:cs typeface="Proxima Nova"/>
                <a:sym typeface="Proxima Nova"/>
              </a:rPr>
              <a:t>Dublin City University</a:t>
            </a:r>
            <a:endParaRPr sz="18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28-29 April 2017</a:t>
            </a:r>
            <a:endParaRPr sz="2400"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rgbClr val="ECF0F1"/>
        </a:solid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21" name="Google Shape;221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4" name="Google Shape;224;p5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5" name="Google Shape;225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8" name="Google Shape;228;p53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9" name="Google Shape;229;p5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0" name="Google Shape;230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33" name="Google Shape;233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55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36" name="Google Shape;236;p55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>
              <a:spcBef>
                <a:spcPts val="10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>
              <a:spcBef>
                <a:spcPts val="10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>
              <a:spcBef>
                <a:spcPts val="10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>
              <a:spcBef>
                <a:spcPts val="1000"/>
              </a:spcBef>
              <a:spcAft>
                <a:spcPts val="10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7" name="Google Shape;237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56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40" name="Google Shape;24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57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5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44" name="Google Shape;244;p57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45" name="Google Shape;245;p57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6" name="Google Shape;246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58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49" name="Google Shape;249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59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52" name="Google Shape;252;p59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rtl="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ctr">
              <a:spcBef>
                <a:spcPts val="10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ctr">
              <a:spcBef>
                <a:spcPts val="10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ctr"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ctr">
              <a:spcBef>
                <a:spcPts val="1000"/>
              </a:spcBef>
              <a:spcAft>
                <a:spcPts val="10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53" name="Google Shape;253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6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62" name="Google Shape;262;p62"/>
          <p:cNvSpPr txBox="1"/>
          <p:nvPr>
            <p:ph idx="1" type="subTitle"/>
          </p:nvPr>
        </p:nvSpPr>
        <p:spPr>
          <a:xfrm>
            <a:off x="685800" y="28400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6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5" name="Google Shape;265;p6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66" name="Google Shape;266;p6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64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69" name="Google Shape;269;p64"/>
          <p:cNvSpPr txBox="1"/>
          <p:nvPr>
            <p:ph idx="1" type="body"/>
          </p:nvPr>
        </p:nvSpPr>
        <p:spPr>
          <a:xfrm>
            <a:off x="457200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70" name="Google Shape;270;p64"/>
          <p:cNvSpPr txBox="1"/>
          <p:nvPr>
            <p:ph idx="2" type="body"/>
          </p:nvPr>
        </p:nvSpPr>
        <p:spPr>
          <a:xfrm>
            <a:off x="4692274" y="1200150"/>
            <a:ext cx="39945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SzPts val="3000"/>
              <a:buChar char="●"/>
              <a:defRPr/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/>
        </p:txBody>
      </p:sp>
      <p:sp>
        <p:nvSpPr>
          <p:cNvPr id="271" name="Google Shape;271;p6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65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/>
        </p:txBody>
      </p:sp>
      <p:sp>
        <p:nvSpPr>
          <p:cNvPr id="274" name="Google Shape;274;p6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8" name="Google Shape;38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9" name="Google Shape;39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6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1800"/>
              <a:buNone/>
              <a:defRPr sz="1800"/>
            </a:lvl1pPr>
          </a:lstStyle>
          <a:p/>
        </p:txBody>
      </p:sp>
      <p:sp>
        <p:nvSpPr>
          <p:cNvPr id="277" name="Google Shape;277;p6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6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2" name="Google Shape;42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" name="Google Shape;45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" name="Google Shape;46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7" name="Google Shape;47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8" name="Google Shape;4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51" name="Google Shape;51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6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2" Type="http://schemas.openxmlformats.org/officeDocument/2006/relationships/theme" Target="../theme/theme7.xml"/><Relationship Id="rId9" Type="http://schemas.openxmlformats.org/officeDocument/2006/relationships/slideLayout" Target="../slideLayouts/slideLayout31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_rels/slideMaster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3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/Relationships>
</file>

<file path=ppt/slideMasters/_rels/slideMaster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5.xml"/><Relationship Id="rId2" Type="http://schemas.openxmlformats.org/officeDocument/2006/relationships/slideLayout" Target="../slideLayouts/slideLayout46.xml"/><Relationship Id="rId3" Type="http://schemas.openxmlformats.org/officeDocument/2006/relationships/slideLayout" Target="../slideLayouts/slideLayout47.xml"/><Relationship Id="rId4" Type="http://schemas.openxmlformats.org/officeDocument/2006/relationships/slideLayout" Target="../slideLayouts/slideLayout48.xml"/><Relationship Id="rId11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54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53.xml"/><Relationship Id="rId5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0.xml"/><Relationship Id="rId7" Type="http://schemas.openxmlformats.org/officeDocument/2006/relationships/slideLayout" Target="../slideLayouts/slideLayout51.xml"/><Relationship Id="rId8" Type="http://schemas.openxmlformats.org/officeDocument/2006/relationships/slideLayout" Target="../slideLayouts/slideLayout52.xml"/></Relationships>
</file>

<file path=ppt/slideMasters/_rels/slideMaster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Ubuntu"/>
              <a:buNone/>
              <a:defRPr sz="28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Ubuntu"/>
              <a:buChar char="●"/>
              <a:defRPr sz="1800"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●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Ubuntu"/>
              <a:buChar char="○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Ubuntu"/>
              <a:buChar char="■"/>
              <a:defRPr>
                <a:solidFill>
                  <a:schemeClr val="dk2"/>
                </a:solidFill>
                <a:latin typeface="Ubuntu"/>
                <a:ea typeface="Ubuntu"/>
                <a:cs typeface="Ubuntu"/>
                <a:sym typeface="Ubuntu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9pPr>
          </a:lstStyle>
          <a:p/>
        </p:txBody>
      </p:sp>
      <p:sp>
        <p:nvSpPr>
          <p:cNvPr id="107" name="Google Shape;107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108" name="Google Shape;10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160" name="Google Shape;160;p3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61" name="Google Shape;161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Font typeface="Ubuntu"/>
              <a:buNone/>
              <a:defRPr b="1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2980B9"/>
              </a:buClr>
              <a:buSzPts val="2800"/>
              <a:buNone/>
              <a:defRPr sz="2800">
                <a:solidFill>
                  <a:srgbClr val="2980B9"/>
                </a:solidFill>
              </a:defRPr>
            </a:lvl9pPr>
          </a:lstStyle>
          <a:p/>
        </p:txBody>
      </p:sp>
      <p:sp>
        <p:nvSpPr>
          <p:cNvPr id="205" name="Google Shape;205;p4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roxima Nova"/>
              <a:buChar char="●"/>
              <a:defRPr sz="1800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●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roxima Nova"/>
              <a:buChar char="○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 rtl="0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2"/>
              </a:buClr>
              <a:buSzPts val="1400"/>
              <a:buFont typeface="Proxima Nova"/>
              <a:buChar char="■"/>
              <a:defRPr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206" name="Google Shape;206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92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8" r:id="rId7"/>
    <p:sldLayoutId id="2147483699" r:id="rId8"/>
    <p:sldLayoutId id="2147483700" r:id="rId9"/>
    <p:sldLayoutId id="2147483701" r:id="rId10"/>
    <p:sldLayoutId id="2147483702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6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b="1" sz="36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8" name="Google Shape;258;p61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19100" lvl="0" marL="457200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>
                <a:solidFill>
                  <a:schemeClr val="dk1"/>
                </a:solidFill>
              </a:defRPr>
            </a:lvl1pPr>
            <a:lvl2pPr indent="-381000" lvl="1" marL="914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○"/>
              <a:defRPr sz="2400">
                <a:solidFill>
                  <a:schemeClr val="dk1"/>
                </a:solidFill>
              </a:defRPr>
            </a:lvl2pPr>
            <a:lvl3pPr indent="-381000" lvl="2" marL="1371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Char char="■"/>
              <a:defRPr sz="2400">
                <a:solidFill>
                  <a:schemeClr val="dk1"/>
                </a:solidFill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 sz="1800">
                <a:solidFill>
                  <a:schemeClr val="dk1"/>
                </a:solidFill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 sz="1800">
                <a:solidFill>
                  <a:schemeClr val="dk1"/>
                </a:solidFill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 sz="1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59" name="Google Shape;259;p6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dk1"/>
                </a:solidFill>
              </a:defRPr>
            </a:lvl1pPr>
            <a:lvl2pPr lvl="1" rtl="0" algn="r">
              <a:buNone/>
              <a:defRPr sz="1300">
                <a:solidFill>
                  <a:schemeClr val="dk1"/>
                </a:solidFill>
              </a:defRPr>
            </a:lvl2pPr>
            <a:lvl3pPr lvl="2" rtl="0" algn="r">
              <a:buNone/>
              <a:defRPr sz="1300">
                <a:solidFill>
                  <a:schemeClr val="dk1"/>
                </a:solidFill>
              </a:defRPr>
            </a:lvl3pPr>
            <a:lvl4pPr lvl="3" rtl="0" algn="r">
              <a:buNone/>
              <a:defRPr sz="1300">
                <a:solidFill>
                  <a:schemeClr val="dk1"/>
                </a:solidFill>
              </a:defRPr>
            </a:lvl4pPr>
            <a:lvl5pPr lvl="4" rtl="0" algn="r">
              <a:buNone/>
              <a:defRPr sz="1300">
                <a:solidFill>
                  <a:schemeClr val="dk1"/>
                </a:solidFill>
              </a:defRPr>
            </a:lvl5pPr>
            <a:lvl6pPr lvl="5" rtl="0" algn="r">
              <a:buNone/>
              <a:defRPr sz="1300">
                <a:solidFill>
                  <a:schemeClr val="dk1"/>
                </a:solidFill>
              </a:defRPr>
            </a:lvl6pPr>
            <a:lvl7pPr lvl="6" rtl="0" algn="r">
              <a:buNone/>
              <a:defRPr sz="1300">
                <a:solidFill>
                  <a:schemeClr val="dk1"/>
                </a:solidFill>
              </a:defRPr>
            </a:lvl7pPr>
            <a:lvl8pPr lvl="7" rtl="0" algn="r">
              <a:buNone/>
              <a:defRPr sz="1300">
                <a:solidFill>
                  <a:schemeClr val="dk1"/>
                </a:solidFill>
              </a:defRPr>
            </a:lvl8pPr>
            <a:lvl9pPr lvl="8" rtl="0" algn="r">
              <a:buNone/>
              <a:defRPr sz="1300">
                <a:solidFill>
                  <a:schemeClr val="dk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9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3.png"/><Relationship Id="rId4" Type="http://schemas.openxmlformats.org/officeDocument/2006/relationships/image" Target="../media/image1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1.png"/><Relationship Id="rId4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3.png"/><Relationship Id="rId4" Type="http://schemas.openxmlformats.org/officeDocument/2006/relationships/image" Target="../media/image9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3.png"/><Relationship Id="rId4" Type="http://schemas.openxmlformats.org/officeDocument/2006/relationships/image" Target="../media/image25.png"/><Relationship Id="rId5" Type="http://schemas.openxmlformats.org/officeDocument/2006/relationships/image" Target="../media/image3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3.png"/><Relationship Id="rId4" Type="http://schemas.openxmlformats.org/officeDocument/2006/relationships/image" Target="../media/image26.png"/><Relationship Id="rId5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3.png"/><Relationship Id="rId4" Type="http://schemas.openxmlformats.org/officeDocument/2006/relationships/image" Target="../media/image30.png"/><Relationship Id="rId5" Type="http://schemas.openxmlformats.org/officeDocument/2006/relationships/image" Target="../media/image2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3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3.png"/><Relationship Id="rId4" Type="http://schemas.openxmlformats.org/officeDocument/2006/relationships/image" Target="../media/image3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3.png"/><Relationship Id="rId4" Type="http://schemas.openxmlformats.org/officeDocument/2006/relationships/image" Target="../media/image3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Relationship Id="rId4" Type="http://schemas.openxmlformats.org/officeDocument/2006/relationships/image" Target="../media/image3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8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Relationship Id="rId4" Type="http://schemas.openxmlformats.org/officeDocument/2006/relationships/hyperlink" Target="http://www.asimovinstitute.org/neural-network-zoo/" TargetMode="Externa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3.png"/><Relationship Id="rId4" Type="http://schemas.openxmlformats.org/officeDocument/2006/relationships/image" Target="../media/image83.png"/><Relationship Id="rId5" Type="http://schemas.openxmlformats.org/officeDocument/2006/relationships/image" Target="../media/image41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73.png"/><Relationship Id="rId4" Type="http://schemas.openxmlformats.org/officeDocument/2006/relationships/image" Target="../media/image83.png"/><Relationship Id="rId5" Type="http://schemas.openxmlformats.org/officeDocument/2006/relationships/image" Target="../media/image4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73.png"/><Relationship Id="rId4" Type="http://schemas.openxmlformats.org/officeDocument/2006/relationships/image" Target="../media/image83.png"/><Relationship Id="rId5" Type="http://schemas.openxmlformats.org/officeDocument/2006/relationships/image" Target="../media/image41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2.png"/><Relationship Id="rId4" Type="http://schemas.openxmlformats.org/officeDocument/2006/relationships/hyperlink" Target="https://medium.com/@santi.pdp/how-pytorch-transposed-convs1d-work-a7adac63c4a5" TargetMode="Externa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3.png"/><Relationship Id="rId4" Type="http://schemas.openxmlformats.org/officeDocument/2006/relationships/image" Target="../media/image4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5.png"/><Relationship Id="rId4" Type="http://schemas.openxmlformats.org/officeDocument/2006/relationships/image" Target="../media/image47.png"/><Relationship Id="rId5" Type="http://schemas.openxmlformats.org/officeDocument/2006/relationships/hyperlink" Target="https://arxiv.org/abs/1611.01576" TargetMode="Externa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51.png"/><Relationship Id="rId4" Type="http://schemas.openxmlformats.org/officeDocument/2006/relationships/image" Target="../media/image49.png"/><Relationship Id="rId5" Type="http://schemas.openxmlformats.org/officeDocument/2006/relationships/image" Target="../media/image48.png"/><Relationship Id="rId6" Type="http://schemas.openxmlformats.org/officeDocument/2006/relationships/image" Target="../media/image50.png"/><Relationship Id="rId7" Type="http://schemas.openxmlformats.org/officeDocument/2006/relationships/hyperlink" Target="https://github.com/salesforce/pytorch-qrnn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hyperlink" Target="http://www.asimovinstitute.org/neural-network-zoo/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5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99.png"/><Relationship Id="rId4" Type="http://schemas.openxmlformats.org/officeDocument/2006/relationships/image" Target="../media/image54.png"/><Relationship Id="rId5" Type="http://schemas.openxmlformats.org/officeDocument/2006/relationships/image" Target="../media/image52.png"/><Relationship Id="rId6" Type="http://schemas.openxmlformats.org/officeDocument/2006/relationships/image" Target="../media/image56.png"/><Relationship Id="rId7" Type="http://schemas.openxmlformats.org/officeDocument/2006/relationships/image" Target="../media/image53.png"/><Relationship Id="rId8" Type="http://schemas.openxmlformats.org/officeDocument/2006/relationships/image" Target="../media/image57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9.png"/><Relationship Id="rId4" Type="http://schemas.openxmlformats.org/officeDocument/2006/relationships/image" Target="../media/image54.png"/><Relationship Id="rId9" Type="http://schemas.openxmlformats.org/officeDocument/2006/relationships/image" Target="../media/image58.png"/><Relationship Id="rId5" Type="http://schemas.openxmlformats.org/officeDocument/2006/relationships/image" Target="../media/image52.png"/><Relationship Id="rId6" Type="http://schemas.openxmlformats.org/officeDocument/2006/relationships/image" Target="../media/image56.png"/><Relationship Id="rId7" Type="http://schemas.openxmlformats.org/officeDocument/2006/relationships/image" Target="../media/image53.png"/><Relationship Id="rId8" Type="http://schemas.openxmlformats.org/officeDocument/2006/relationships/image" Target="../media/image5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9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9.png"/><Relationship Id="rId4" Type="http://schemas.openxmlformats.org/officeDocument/2006/relationships/image" Target="../media/image60.png"/><Relationship Id="rId5" Type="http://schemas.openxmlformats.org/officeDocument/2006/relationships/image" Target="../media/image6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2.jpg"/><Relationship Id="rId4" Type="http://schemas.openxmlformats.org/officeDocument/2006/relationships/image" Target="../media/image70.jpg"/><Relationship Id="rId5" Type="http://schemas.openxmlformats.org/officeDocument/2006/relationships/image" Target="../media/image59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89.png"/><Relationship Id="rId4" Type="http://schemas.openxmlformats.org/officeDocument/2006/relationships/image" Target="../media/image66.jpg"/><Relationship Id="rId5" Type="http://schemas.openxmlformats.org/officeDocument/2006/relationships/hyperlink" Target="http://www.cv-foundation.org/openaccess/content_cvpr_2015/html/Szegedy_Going_Deeper_With_2015_CVPR_paper.html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Relationship Id="rId4" Type="http://schemas.openxmlformats.org/officeDocument/2006/relationships/hyperlink" Target="http://arxiv.org/abs/1312.4400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6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2.png"/><Relationship Id="rId4" Type="http://schemas.openxmlformats.org/officeDocument/2006/relationships/hyperlink" Target="http://www.cv-foundation.org/openaccess/content_cvpr_2016/html/He_Deep_Residual_Learning_CVPR_2016_paper.html" TargetMode="External"/><Relationship Id="rId5" Type="http://schemas.openxmlformats.org/officeDocument/2006/relationships/hyperlink" Target="http://image-net.org/challenges/talks/ilsvrc2015_deep_residual_learning_kaiminghe.pdf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5.png"/><Relationship Id="rId4" Type="http://schemas.openxmlformats.org/officeDocument/2006/relationships/hyperlink" Target="http://www.cv-foundation.org/openaccess/content_cvpr_2016/html/He_Deep_Residual_Learning_CVPR_2016_paper.html" TargetMode="External"/><Relationship Id="rId5" Type="http://schemas.openxmlformats.org/officeDocument/2006/relationships/hyperlink" Target="http://image-net.org/challenges/talks/ilsvrc2015_deep_residual_learning_kaiminghe.pdf" TargetMode="Externa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65.png"/><Relationship Id="rId4" Type="http://schemas.openxmlformats.org/officeDocument/2006/relationships/image" Target="../media/image6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92.png"/><Relationship Id="rId4" Type="http://schemas.openxmlformats.org/officeDocument/2006/relationships/hyperlink" Target="http://www.cv-foundation.org/openaccess/content_cvpr_2016/html/He_Deep_Residual_Learning_CVPR_2016_paper.html" TargetMode="External"/><Relationship Id="rId5" Type="http://schemas.openxmlformats.org/officeDocument/2006/relationships/hyperlink" Target="http://image-net.org/challenges/talks/ilsvrc2015_deep_residual_learning_kaiminghe.pdf" TargetMode="Externa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62.jpg"/><Relationship Id="rId4" Type="http://schemas.openxmlformats.org/officeDocument/2006/relationships/image" Target="../media/image70.jpg"/><Relationship Id="rId5" Type="http://schemas.openxmlformats.org/officeDocument/2006/relationships/image" Target="../media/image69.png"/><Relationship Id="rId6" Type="http://schemas.openxmlformats.org/officeDocument/2006/relationships/image" Target="../media/image93.jpg"/><Relationship Id="rId7" Type="http://schemas.openxmlformats.org/officeDocument/2006/relationships/image" Target="../media/image68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6.xml"/><Relationship Id="rId3" Type="http://schemas.openxmlformats.org/officeDocument/2006/relationships/hyperlink" Target="http://www.cv-foundation.org/openaccess/content_cvpr_2016/html/He_Deep_Residual_Learning_CVPR_2016_paper.html" TargetMode="External"/><Relationship Id="rId4" Type="http://schemas.openxmlformats.org/officeDocument/2006/relationships/hyperlink" Target="http://image-net.org/challenges/talks/ilsvrc2015_deep_residual_learning_kaiminghe.pdf" TargetMode="External"/><Relationship Id="rId5" Type="http://schemas.openxmlformats.org/officeDocument/2006/relationships/image" Target="../media/image96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98.png"/><Relationship Id="rId4" Type="http://schemas.openxmlformats.org/officeDocument/2006/relationships/hyperlink" Target="http://fcn.berkeleyvision.org" TargetMode="External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arxiv.org/pdf/1505.04597.pdf" TargetMode="External"/><Relationship Id="rId4" Type="http://schemas.openxmlformats.org/officeDocument/2006/relationships/image" Target="../media/image9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olab.research.google.com/drive/1bDwAPU_jsmMynS3EDdq0KSEQZ3JCYoah" TargetMode="Externa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0.xml"/><Relationship Id="rId3" Type="http://schemas.openxmlformats.org/officeDocument/2006/relationships/hyperlink" Target="https://github.com/santi-pdp/segan_pytorch" TargetMode="External"/><Relationship Id="rId4" Type="http://schemas.openxmlformats.org/officeDocument/2006/relationships/image" Target="../media/image71.png"/><Relationship Id="rId5" Type="http://schemas.openxmlformats.org/officeDocument/2006/relationships/image" Target="../media/image72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1.xml"/><Relationship Id="rId3" Type="http://schemas.openxmlformats.org/officeDocument/2006/relationships/hyperlink" Target="https://github.com/santi-pdp/segan_pytorch" TargetMode="External"/><Relationship Id="rId4" Type="http://schemas.openxmlformats.org/officeDocument/2006/relationships/image" Target="../media/image71.png"/><Relationship Id="rId5" Type="http://schemas.openxmlformats.org/officeDocument/2006/relationships/image" Target="../media/image74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62.xml"/><Relationship Id="rId3" Type="http://schemas.openxmlformats.org/officeDocument/2006/relationships/hyperlink" Target="https://github.com/santi-pdp/segan_pytorch" TargetMode="External"/><Relationship Id="rId4" Type="http://schemas.openxmlformats.org/officeDocument/2006/relationships/image" Target="../media/image71.png"/><Relationship Id="rId5" Type="http://schemas.openxmlformats.org/officeDocument/2006/relationships/image" Target="../media/image75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7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76.jpg"/><Relationship Id="rId4" Type="http://schemas.openxmlformats.org/officeDocument/2006/relationships/image" Target="../media/image77.png"/><Relationship Id="rId5" Type="http://schemas.openxmlformats.org/officeDocument/2006/relationships/image" Target="../media/image78.png"/><Relationship Id="rId6" Type="http://schemas.openxmlformats.org/officeDocument/2006/relationships/image" Target="../media/image81.png"/><Relationship Id="rId7" Type="http://schemas.openxmlformats.org/officeDocument/2006/relationships/image" Target="../media/image80.png"/><Relationship Id="rId8" Type="http://schemas.openxmlformats.org/officeDocument/2006/relationships/image" Target="../media/image82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79.pn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79.png"/><Relationship Id="rId4" Type="http://schemas.openxmlformats.org/officeDocument/2006/relationships/image" Target="../media/image9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79.png"/><Relationship Id="rId4" Type="http://schemas.openxmlformats.org/officeDocument/2006/relationships/image" Target="../media/image91.png"/><Relationship Id="rId5" Type="http://schemas.openxmlformats.org/officeDocument/2006/relationships/image" Target="../media/image90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s://arxiv.org/abs/1511.06434" TargetMode="External"/><Relationship Id="rId4" Type="http://schemas.openxmlformats.org/officeDocument/2006/relationships/image" Target="../media/image84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84.png"/><Relationship Id="rId4" Type="http://schemas.openxmlformats.org/officeDocument/2006/relationships/image" Target="../media/image87.png"/><Relationship Id="rId5" Type="http://schemas.openxmlformats.org/officeDocument/2006/relationships/hyperlink" Target="https://github.com/pytorch/examples/blob/master/dcgan/main.py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84.png"/><Relationship Id="rId4" Type="http://schemas.openxmlformats.org/officeDocument/2006/relationships/image" Target="../media/image88.png"/><Relationship Id="rId5" Type="http://schemas.openxmlformats.org/officeDocument/2006/relationships/hyperlink" Target="https://github.com/pytorch/examples/blob/master/dcgan/main.py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.xm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0.xm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5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85.png"/><Relationship Id="rId4" Type="http://schemas.openxmlformats.org/officeDocument/2006/relationships/image" Target="../media/image8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68"/>
          <p:cNvSpPr txBox="1"/>
          <p:nvPr/>
        </p:nvSpPr>
        <p:spPr>
          <a:xfrm>
            <a:off x="0" y="1871000"/>
            <a:ext cx="90213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40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Deep Architectures</a:t>
            </a:r>
            <a:endParaRPr b="1" sz="40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40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85" name="Google Shape;285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06350" y="36275"/>
            <a:ext cx="592922" cy="6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286" name="Google Shape;286;p68"/>
          <p:cNvSpPr/>
          <p:nvPr/>
        </p:nvSpPr>
        <p:spPr>
          <a:xfrm>
            <a:off x="7578900" y="63125"/>
            <a:ext cx="1488900" cy="566100"/>
          </a:xfrm>
          <a:prstGeom prst="roundRect">
            <a:avLst>
              <a:gd fmla="val 16667" name="adj"/>
            </a:avLst>
          </a:prstGeom>
          <a:solidFill>
            <a:srgbClr val="CFE2F3"/>
          </a:solidFill>
          <a:ln cap="flat" cmpd="sng" w="76200">
            <a:solidFill>
              <a:srgbClr val="2980B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#DLBCN</a:t>
            </a:r>
            <a:endParaRPr sz="24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87" name="Google Shape;287;p68"/>
          <p:cNvSpPr txBox="1"/>
          <p:nvPr/>
        </p:nvSpPr>
        <p:spPr>
          <a:xfrm>
            <a:off x="2785553" y="3453100"/>
            <a:ext cx="3655800" cy="71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500">
                <a:solidFill>
                  <a:srgbClr val="434343"/>
                </a:solidFill>
                <a:latin typeface="Ubuntu"/>
                <a:ea typeface="Ubuntu"/>
                <a:cs typeface="Ubuntu"/>
                <a:sym typeface="Ubuntu"/>
              </a:rPr>
              <a:t>Santiago Pascual de la Puente</a:t>
            </a:r>
            <a:endParaRPr sz="1500">
              <a:solidFill>
                <a:srgbClr val="434343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78909C"/>
                </a:solidFill>
                <a:latin typeface="Ubuntu"/>
                <a:ea typeface="Ubuntu"/>
                <a:cs typeface="Ubuntu"/>
                <a:sym typeface="Ubuntu"/>
              </a:rPr>
              <a:t>santi.pascual@upc.edu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 sz="1000">
                <a:solidFill>
                  <a:schemeClr val="accent3"/>
                </a:solidFill>
                <a:latin typeface="Ubuntu"/>
                <a:ea typeface="Ubuntu"/>
                <a:cs typeface="Ubuntu"/>
                <a:sym typeface="Ubuntu"/>
              </a:rPr>
              <a:t>Universitat Politècnica de Catalunya</a:t>
            </a:r>
            <a:endParaRPr sz="1000">
              <a:solidFill>
                <a:srgbClr val="78909C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Image result for UPC talp" id="288" name="Google Shape;288;p68"/>
          <p:cNvPicPr preferRelativeResize="0"/>
          <p:nvPr/>
        </p:nvPicPr>
        <p:blipFill rotWithShape="1">
          <a:blip r:embed="rId4">
            <a:alphaModFix/>
          </a:blip>
          <a:srcRect b="13991" l="3197" r="5185" t="13665"/>
          <a:stretch/>
        </p:blipFill>
        <p:spPr>
          <a:xfrm>
            <a:off x="4005350" y="4251750"/>
            <a:ext cx="1216200" cy="619788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68"/>
          <p:cNvSpPr txBox="1"/>
          <p:nvPr/>
        </p:nvSpPr>
        <p:spPr>
          <a:xfrm>
            <a:off x="-31600" y="2658300"/>
            <a:ext cx="9290100" cy="4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300">
                <a:latin typeface="Ubuntu"/>
                <a:ea typeface="Ubuntu"/>
                <a:cs typeface="Ubuntu"/>
                <a:sym typeface="Ubuntu"/>
              </a:rPr>
              <a:t>A Review of neural network architectures and their compositions, with code snippets in PyTorch!</a:t>
            </a:r>
            <a:endParaRPr b="1" sz="1300"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290" name="Google Shape;290;p6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7950" y="133075"/>
            <a:ext cx="2185025" cy="56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7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A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77" name="Google Shape;377;p7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78" name="Google Shape;378;p77"/>
          <p:cNvSpPr/>
          <p:nvPr/>
        </p:nvSpPr>
        <p:spPr>
          <a:xfrm>
            <a:off x="1419425" y="3097088"/>
            <a:ext cx="5055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/>
          </a:p>
        </p:txBody>
      </p:sp>
      <p:cxnSp>
        <p:nvCxnSpPr>
          <p:cNvPr id="379" name="Google Shape;379;p77"/>
          <p:cNvCxnSpPr>
            <a:endCxn id="378" idx="1"/>
          </p:cNvCxnSpPr>
          <p:nvPr/>
        </p:nvCxnSpPr>
        <p:spPr>
          <a:xfrm>
            <a:off x="995454" y="2770914"/>
            <a:ext cx="498000" cy="396600"/>
          </a:xfrm>
          <a:prstGeom prst="straightConnector1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0" name="Google Shape;380;p77"/>
          <p:cNvCxnSpPr>
            <a:endCxn id="378" idx="2"/>
          </p:cNvCxnSpPr>
          <p:nvPr/>
        </p:nvCxnSpPr>
        <p:spPr>
          <a:xfrm flipH="1" rot="10800000">
            <a:off x="783725" y="3337538"/>
            <a:ext cx="635700" cy="77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1" name="Google Shape;381;p77"/>
          <p:cNvCxnSpPr>
            <a:endCxn id="378" idx="3"/>
          </p:cNvCxnSpPr>
          <p:nvPr/>
        </p:nvCxnSpPr>
        <p:spPr>
          <a:xfrm flipH="1" rot="10800000">
            <a:off x="1125954" y="3507561"/>
            <a:ext cx="367500" cy="486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2" name="Google Shape;382;p77"/>
          <p:cNvCxnSpPr>
            <a:endCxn id="378" idx="0"/>
          </p:cNvCxnSpPr>
          <p:nvPr/>
        </p:nvCxnSpPr>
        <p:spPr>
          <a:xfrm>
            <a:off x="1468475" y="2387888"/>
            <a:ext cx="203700" cy="709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83" name="Google Shape;383;p77"/>
          <p:cNvCxnSpPr>
            <a:stCxn id="378" idx="6"/>
          </p:cNvCxnSpPr>
          <p:nvPr/>
        </p:nvCxnSpPr>
        <p:spPr>
          <a:xfrm flipH="1" rot="10800000">
            <a:off x="1924925" y="3325238"/>
            <a:ext cx="660300" cy="12300"/>
          </a:xfrm>
          <a:prstGeom prst="straightConnector1">
            <a:avLst/>
          </a:prstGeom>
          <a:noFill/>
          <a:ln cap="flat" cmpd="sng" w="19050">
            <a:solidFill>
              <a:srgbClr val="B4A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4" name="Google Shape;384;p77"/>
          <p:cNvSpPr txBox="1"/>
          <p:nvPr/>
        </p:nvSpPr>
        <p:spPr>
          <a:xfrm>
            <a:off x="1101550" y="20273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</a:t>
            </a:r>
            <a:endParaRPr/>
          </a:p>
        </p:txBody>
      </p:sp>
      <p:sp>
        <p:nvSpPr>
          <p:cNvPr id="385" name="Google Shape;385;p77"/>
          <p:cNvSpPr txBox="1"/>
          <p:nvPr/>
        </p:nvSpPr>
        <p:spPr>
          <a:xfrm>
            <a:off x="677750" y="23743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x1</a:t>
            </a:r>
            <a:endParaRPr/>
          </a:p>
        </p:txBody>
      </p:sp>
      <p:sp>
        <p:nvSpPr>
          <p:cNvPr id="386" name="Google Shape;386;p77"/>
          <p:cNvSpPr txBox="1"/>
          <p:nvPr/>
        </p:nvSpPr>
        <p:spPr>
          <a:xfrm>
            <a:off x="414425" y="318140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x2</a:t>
            </a:r>
            <a:endParaRPr/>
          </a:p>
        </p:txBody>
      </p:sp>
      <p:sp>
        <p:nvSpPr>
          <p:cNvPr id="387" name="Google Shape;387;p77"/>
          <p:cNvSpPr txBox="1"/>
          <p:nvPr/>
        </p:nvSpPr>
        <p:spPr>
          <a:xfrm>
            <a:off x="677750" y="375510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x3</a:t>
            </a:r>
            <a:endParaRPr/>
          </a:p>
        </p:txBody>
      </p:sp>
      <p:sp>
        <p:nvSpPr>
          <p:cNvPr id="388" name="Google Shape;388;p77"/>
          <p:cNvSpPr txBox="1"/>
          <p:nvPr/>
        </p:nvSpPr>
        <p:spPr>
          <a:xfrm>
            <a:off x="2585225" y="3097100"/>
            <a:ext cx="1186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y = {-inf, inf}</a:t>
            </a:r>
            <a:endParaRPr/>
          </a:p>
        </p:txBody>
      </p:sp>
      <p:sp>
        <p:nvSpPr>
          <p:cNvPr id="389" name="Google Shape;389;p77"/>
          <p:cNvSpPr txBox="1"/>
          <p:nvPr/>
        </p:nvSpPr>
        <p:spPr>
          <a:xfrm>
            <a:off x="1520088" y="24650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b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90" name="Google Shape;390;p77"/>
          <p:cNvSpPr txBox="1"/>
          <p:nvPr/>
        </p:nvSpPr>
        <p:spPr>
          <a:xfrm>
            <a:off x="862625" y="282825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w1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91" name="Google Shape;391;p77"/>
          <p:cNvSpPr txBox="1"/>
          <p:nvPr/>
        </p:nvSpPr>
        <p:spPr>
          <a:xfrm>
            <a:off x="916925" y="32916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w2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92" name="Google Shape;392;p77"/>
          <p:cNvSpPr txBox="1"/>
          <p:nvPr/>
        </p:nvSpPr>
        <p:spPr>
          <a:xfrm>
            <a:off x="1310825" y="36882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w3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93" name="Google Shape;393;p77"/>
          <p:cNvSpPr txBox="1"/>
          <p:nvPr/>
        </p:nvSpPr>
        <p:spPr>
          <a:xfrm>
            <a:off x="3964150" y="1308175"/>
            <a:ext cx="4905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Fully connected layer with one unit. No activation makes it a </a:t>
            </a:r>
            <a:r>
              <a:rPr b="1" lang="ca"/>
              <a:t>linear</a:t>
            </a:r>
            <a:r>
              <a:rPr b="1" lang="ca"/>
              <a:t> regression</a:t>
            </a:r>
            <a:r>
              <a:rPr lang="ca"/>
              <a:t>:</a:t>
            </a:r>
            <a:endParaRPr/>
          </a:p>
        </p:txBody>
      </p:sp>
      <p:pic>
        <p:nvPicPr>
          <p:cNvPr id="394" name="Google Shape;39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26575" y="2465025"/>
            <a:ext cx="3200389" cy="65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78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Multiclass classifier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00" name="Google Shape;400;p7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01" name="Google Shape;401;p78"/>
          <p:cNvSpPr txBox="1"/>
          <p:nvPr/>
        </p:nvSpPr>
        <p:spPr>
          <a:xfrm>
            <a:off x="3964150" y="1308175"/>
            <a:ext cx="4905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Fully connected layer with many units. Softmax activation makes it a “softmax classifier”.</a:t>
            </a:r>
            <a:endParaRPr/>
          </a:p>
        </p:txBody>
      </p:sp>
      <p:pic>
        <p:nvPicPr>
          <p:cNvPr id="402" name="Google Shape;402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7625" y="2320425"/>
            <a:ext cx="4197253" cy="86097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78"/>
          <p:cNvSpPr/>
          <p:nvPr/>
        </p:nvSpPr>
        <p:spPr>
          <a:xfrm>
            <a:off x="2338926" y="17341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1</a:t>
            </a:r>
            <a:endParaRPr b="1" sz="1200"/>
          </a:p>
        </p:txBody>
      </p:sp>
      <p:sp>
        <p:nvSpPr>
          <p:cNvPr id="404" name="Google Shape;404;p78"/>
          <p:cNvSpPr/>
          <p:nvPr/>
        </p:nvSpPr>
        <p:spPr>
          <a:xfrm>
            <a:off x="2324150" y="23412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2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05" name="Google Shape;405;p78"/>
          <p:cNvSpPr/>
          <p:nvPr/>
        </p:nvSpPr>
        <p:spPr>
          <a:xfrm>
            <a:off x="2324150" y="294832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3</a:t>
            </a:r>
            <a:endParaRPr b="1" sz="1800">
              <a:solidFill>
                <a:srgbClr val="000000"/>
              </a:solidFill>
            </a:endParaRPr>
          </a:p>
        </p:txBody>
      </p:sp>
      <p:cxnSp>
        <p:nvCxnSpPr>
          <p:cNvPr id="406" name="Google Shape;406;p78"/>
          <p:cNvCxnSpPr>
            <a:stCxn id="407" idx="6"/>
            <a:endCxn id="403" idx="2"/>
          </p:cNvCxnSpPr>
          <p:nvPr/>
        </p:nvCxnSpPr>
        <p:spPr>
          <a:xfrm flipH="1" rot="10800000">
            <a:off x="1131225" y="1974625"/>
            <a:ext cx="1207800" cy="81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8" name="Google Shape;408;p78"/>
          <p:cNvCxnSpPr>
            <a:stCxn id="407" idx="6"/>
            <a:endCxn id="404" idx="2"/>
          </p:cNvCxnSpPr>
          <p:nvPr/>
        </p:nvCxnSpPr>
        <p:spPr>
          <a:xfrm>
            <a:off x="1131225" y="2056525"/>
            <a:ext cx="1192800" cy="525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09" name="Google Shape;409;p78"/>
          <p:cNvGrpSpPr/>
          <p:nvPr/>
        </p:nvGrpSpPr>
        <p:grpSpPr>
          <a:xfrm>
            <a:off x="658425" y="1791625"/>
            <a:ext cx="537900" cy="2608500"/>
            <a:chOff x="2606425" y="1766875"/>
            <a:chExt cx="537900" cy="2608500"/>
          </a:xfrm>
        </p:grpSpPr>
        <p:sp>
          <p:nvSpPr>
            <p:cNvPr id="410" name="Google Shape;410;p78"/>
            <p:cNvSpPr/>
            <p:nvPr/>
          </p:nvSpPr>
          <p:spPr>
            <a:xfrm>
              <a:off x="2606425" y="1766875"/>
              <a:ext cx="537900" cy="26085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78"/>
            <p:cNvSpPr/>
            <p:nvPr/>
          </p:nvSpPr>
          <p:spPr>
            <a:xfrm>
              <a:off x="2671525" y="18402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1" name="Google Shape;411;p78"/>
            <p:cNvSpPr/>
            <p:nvPr/>
          </p:nvSpPr>
          <p:spPr>
            <a:xfrm>
              <a:off x="2671525" y="228607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78"/>
            <p:cNvSpPr/>
            <p:nvPr/>
          </p:nvSpPr>
          <p:spPr>
            <a:xfrm>
              <a:off x="2671525" y="27319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78"/>
            <p:cNvSpPr/>
            <p:nvPr/>
          </p:nvSpPr>
          <p:spPr>
            <a:xfrm>
              <a:off x="2671525" y="3919550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414" name="Google Shape;414;p78"/>
          <p:cNvCxnSpPr>
            <a:stCxn id="407" idx="6"/>
            <a:endCxn id="405" idx="2"/>
          </p:cNvCxnSpPr>
          <p:nvPr/>
        </p:nvCxnSpPr>
        <p:spPr>
          <a:xfrm>
            <a:off x="1131225" y="2056525"/>
            <a:ext cx="1192800" cy="1132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78"/>
          <p:cNvCxnSpPr>
            <a:stCxn id="411" idx="6"/>
            <a:endCxn id="403" idx="2"/>
          </p:cNvCxnSpPr>
          <p:nvPr/>
        </p:nvCxnSpPr>
        <p:spPr>
          <a:xfrm flipH="1" rot="10800000">
            <a:off x="1131225" y="1974675"/>
            <a:ext cx="1207800" cy="5277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78"/>
          <p:cNvCxnSpPr>
            <a:stCxn id="411" idx="6"/>
            <a:endCxn id="404" idx="2"/>
          </p:cNvCxnSpPr>
          <p:nvPr/>
        </p:nvCxnSpPr>
        <p:spPr>
          <a:xfrm>
            <a:off x="1131225" y="2502375"/>
            <a:ext cx="1192800" cy="79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7" name="Google Shape;417;p78"/>
          <p:cNvCxnSpPr>
            <a:stCxn id="411" idx="6"/>
            <a:endCxn id="405" idx="2"/>
          </p:cNvCxnSpPr>
          <p:nvPr/>
        </p:nvCxnSpPr>
        <p:spPr>
          <a:xfrm>
            <a:off x="1131225" y="2502375"/>
            <a:ext cx="1192800" cy="686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8" name="Google Shape;418;p78"/>
          <p:cNvCxnSpPr>
            <a:stCxn id="412" idx="6"/>
            <a:endCxn id="403" idx="2"/>
          </p:cNvCxnSpPr>
          <p:nvPr/>
        </p:nvCxnSpPr>
        <p:spPr>
          <a:xfrm flipH="1" rot="10800000">
            <a:off x="1131225" y="1974725"/>
            <a:ext cx="1207800" cy="9735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9" name="Google Shape;419;p78"/>
          <p:cNvCxnSpPr>
            <a:stCxn id="412" idx="6"/>
            <a:endCxn id="404" idx="2"/>
          </p:cNvCxnSpPr>
          <p:nvPr/>
        </p:nvCxnSpPr>
        <p:spPr>
          <a:xfrm flipH="1" rot="10800000">
            <a:off x="1131225" y="2581625"/>
            <a:ext cx="1192800" cy="366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0" name="Google Shape;420;p78"/>
          <p:cNvCxnSpPr>
            <a:endCxn id="405" idx="2"/>
          </p:cNvCxnSpPr>
          <p:nvPr/>
        </p:nvCxnSpPr>
        <p:spPr>
          <a:xfrm>
            <a:off x="1131350" y="2340975"/>
            <a:ext cx="1192800" cy="847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78"/>
          <p:cNvCxnSpPr>
            <a:stCxn id="413" idx="6"/>
            <a:endCxn id="403" idx="2"/>
          </p:cNvCxnSpPr>
          <p:nvPr/>
        </p:nvCxnSpPr>
        <p:spPr>
          <a:xfrm flipH="1" rot="10800000">
            <a:off x="1131225" y="1974650"/>
            <a:ext cx="1207800" cy="2161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2" name="Google Shape;422;p78"/>
          <p:cNvCxnSpPr>
            <a:stCxn id="413" idx="6"/>
            <a:endCxn id="404" idx="2"/>
          </p:cNvCxnSpPr>
          <p:nvPr/>
        </p:nvCxnSpPr>
        <p:spPr>
          <a:xfrm flipH="1" rot="10800000">
            <a:off x="1131225" y="2581550"/>
            <a:ext cx="1192800" cy="155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3" name="Google Shape;423;p78"/>
          <p:cNvCxnSpPr>
            <a:stCxn id="413" idx="6"/>
            <a:endCxn id="405" idx="2"/>
          </p:cNvCxnSpPr>
          <p:nvPr/>
        </p:nvCxnSpPr>
        <p:spPr>
          <a:xfrm flipH="1" rot="10800000">
            <a:off x="1131225" y="3188750"/>
            <a:ext cx="1192800" cy="9471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24" name="Google Shape;424;p78"/>
          <p:cNvSpPr txBox="1"/>
          <p:nvPr/>
        </p:nvSpPr>
        <p:spPr>
          <a:xfrm>
            <a:off x="825550" y="32612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sp>
        <p:nvSpPr>
          <p:cNvPr id="425" name="Google Shape;425;p78"/>
          <p:cNvSpPr/>
          <p:nvPr/>
        </p:nvSpPr>
        <p:spPr>
          <a:xfrm>
            <a:off x="2324150" y="399217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yN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26" name="Google Shape;426;p78"/>
          <p:cNvSpPr txBox="1"/>
          <p:nvPr/>
        </p:nvSpPr>
        <p:spPr>
          <a:xfrm>
            <a:off x="2474988" y="33077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cxnSp>
        <p:nvCxnSpPr>
          <p:cNvPr id="427" name="Google Shape;427;p78"/>
          <p:cNvCxnSpPr>
            <a:stCxn id="407" idx="6"/>
            <a:endCxn id="425" idx="2"/>
          </p:cNvCxnSpPr>
          <p:nvPr/>
        </p:nvCxnSpPr>
        <p:spPr>
          <a:xfrm>
            <a:off x="1131225" y="2056525"/>
            <a:ext cx="1192800" cy="2176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8" name="Google Shape;428;p78"/>
          <p:cNvCxnSpPr>
            <a:stCxn id="411" idx="6"/>
            <a:endCxn id="425" idx="2"/>
          </p:cNvCxnSpPr>
          <p:nvPr/>
        </p:nvCxnSpPr>
        <p:spPr>
          <a:xfrm>
            <a:off x="1131225" y="2502375"/>
            <a:ext cx="1192800" cy="1730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9" name="Google Shape;429;p78"/>
          <p:cNvCxnSpPr>
            <a:stCxn id="412" idx="6"/>
            <a:endCxn id="425" idx="2"/>
          </p:cNvCxnSpPr>
          <p:nvPr/>
        </p:nvCxnSpPr>
        <p:spPr>
          <a:xfrm>
            <a:off x="1131225" y="2948225"/>
            <a:ext cx="1192800" cy="12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30" name="Google Shape;430;p78"/>
          <p:cNvCxnSpPr>
            <a:stCxn id="413" idx="6"/>
            <a:endCxn id="425" idx="2"/>
          </p:cNvCxnSpPr>
          <p:nvPr/>
        </p:nvCxnSpPr>
        <p:spPr>
          <a:xfrm>
            <a:off x="1131225" y="4135850"/>
            <a:ext cx="1192800" cy="96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79"/>
          <p:cNvSpPr txBox="1"/>
          <p:nvPr>
            <p:ph type="title"/>
          </p:nvPr>
        </p:nvSpPr>
        <p:spPr>
          <a:xfrm>
            <a:off x="108575" y="4912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MultiLayer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36" name="Google Shape;436;p7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37" name="Google Shape;437;p79"/>
          <p:cNvSpPr txBox="1"/>
          <p:nvPr/>
        </p:nvSpPr>
        <p:spPr>
          <a:xfrm>
            <a:off x="4623500" y="1456775"/>
            <a:ext cx="42462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Many f</a:t>
            </a:r>
            <a:r>
              <a:rPr lang="ca"/>
              <a:t>ully connected layers with many units.</a:t>
            </a:r>
            <a:endParaRPr/>
          </a:p>
        </p:txBody>
      </p:sp>
      <p:pic>
        <p:nvPicPr>
          <p:cNvPr id="438" name="Google Shape;43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426" y="930475"/>
            <a:ext cx="4182200" cy="40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7827" y="2112475"/>
            <a:ext cx="3686175" cy="1943100"/>
          </a:xfrm>
          <a:prstGeom prst="rect">
            <a:avLst/>
          </a:prstGeom>
          <a:noFill/>
          <a:ln>
            <a:noFill/>
          </a:ln>
        </p:spPr>
      </p:pic>
      <p:sp>
        <p:nvSpPr>
          <p:cNvPr id="440" name="Google Shape;440;p79"/>
          <p:cNvSpPr txBox="1"/>
          <p:nvPr/>
        </p:nvSpPr>
        <p:spPr>
          <a:xfrm>
            <a:off x="4623500" y="930475"/>
            <a:ext cx="4119900" cy="393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This is also a deep neural network of course.</a:t>
            </a:r>
            <a:endParaRPr b="1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80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When input is discrete...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46" name="Google Shape;446;p8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47" name="Google Shape;447;p80"/>
          <p:cNvSpPr txBox="1"/>
          <p:nvPr/>
        </p:nvSpPr>
        <p:spPr>
          <a:xfrm>
            <a:off x="3964150" y="1308175"/>
            <a:ext cx="4905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usually take one-hot codes as discrete tokens. Can we use a Linear layer to process it?</a:t>
            </a:r>
            <a:endParaRPr/>
          </a:p>
        </p:txBody>
      </p:sp>
      <p:sp>
        <p:nvSpPr>
          <p:cNvPr id="448" name="Google Shape;448;p80"/>
          <p:cNvSpPr/>
          <p:nvPr/>
        </p:nvSpPr>
        <p:spPr>
          <a:xfrm>
            <a:off x="2338926" y="17341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1</a:t>
            </a:r>
            <a:endParaRPr b="1" sz="1200"/>
          </a:p>
        </p:txBody>
      </p:sp>
      <p:sp>
        <p:nvSpPr>
          <p:cNvPr id="449" name="Google Shape;449;p80"/>
          <p:cNvSpPr/>
          <p:nvPr/>
        </p:nvSpPr>
        <p:spPr>
          <a:xfrm>
            <a:off x="2324150" y="23412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2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50" name="Google Shape;450;p80"/>
          <p:cNvSpPr/>
          <p:nvPr/>
        </p:nvSpPr>
        <p:spPr>
          <a:xfrm>
            <a:off x="2324150" y="294832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3</a:t>
            </a:r>
            <a:endParaRPr b="1" sz="1800">
              <a:solidFill>
                <a:srgbClr val="000000"/>
              </a:solidFill>
            </a:endParaRPr>
          </a:p>
        </p:txBody>
      </p:sp>
      <p:cxnSp>
        <p:nvCxnSpPr>
          <p:cNvPr id="451" name="Google Shape;451;p80"/>
          <p:cNvCxnSpPr>
            <a:stCxn id="452" idx="6"/>
            <a:endCxn id="448" idx="2"/>
          </p:cNvCxnSpPr>
          <p:nvPr/>
        </p:nvCxnSpPr>
        <p:spPr>
          <a:xfrm flipH="1" rot="10800000">
            <a:off x="1131225" y="1974625"/>
            <a:ext cx="1207800" cy="81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53" name="Google Shape;453;p80"/>
          <p:cNvCxnSpPr>
            <a:stCxn id="452" idx="6"/>
            <a:endCxn id="449" idx="2"/>
          </p:cNvCxnSpPr>
          <p:nvPr/>
        </p:nvCxnSpPr>
        <p:spPr>
          <a:xfrm>
            <a:off x="1131225" y="2056525"/>
            <a:ext cx="1192800" cy="525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454" name="Google Shape;454;p80"/>
          <p:cNvGrpSpPr/>
          <p:nvPr/>
        </p:nvGrpSpPr>
        <p:grpSpPr>
          <a:xfrm>
            <a:off x="658425" y="1791625"/>
            <a:ext cx="537900" cy="2608500"/>
            <a:chOff x="2606425" y="1766875"/>
            <a:chExt cx="537900" cy="2608500"/>
          </a:xfrm>
        </p:grpSpPr>
        <p:sp>
          <p:nvSpPr>
            <p:cNvPr id="455" name="Google Shape;455;p80"/>
            <p:cNvSpPr/>
            <p:nvPr/>
          </p:nvSpPr>
          <p:spPr>
            <a:xfrm>
              <a:off x="2606425" y="1766875"/>
              <a:ext cx="537900" cy="26085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2" name="Google Shape;452;p80"/>
            <p:cNvSpPr/>
            <p:nvPr/>
          </p:nvSpPr>
          <p:spPr>
            <a:xfrm>
              <a:off x="2671525" y="18402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  <p:sp>
          <p:nvSpPr>
            <p:cNvPr id="456" name="Google Shape;456;p80"/>
            <p:cNvSpPr/>
            <p:nvPr/>
          </p:nvSpPr>
          <p:spPr>
            <a:xfrm>
              <a:off x="2671525" y="228607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1</a:t>
              </a:r>
              <a:endParaRPr/>
            </a:p>
          </p:txBody>
        </p:sp>
        <p:sp>
          <p:nvSpPr>
            <p:cNvPr id="457" name="Google Shape;457;p80"/>
            <p:cNvSpPr/>
            <p:nvPr/>
          </p:nvSpPr>
          <p:spPr>
            <a:xfrm>
              <a:off x="2671525" y="27319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  <p:sp>
          <p:nvSpPr>
            <p:cNvPr id="458" name="Google Shape;458;p80"/>
            <p:cNvSpPr/>
            <p:nvPr/>
          </p:nvSpPr>
          <p:spPr>
            <a:xfrm>
              <a:off x="2671525" y="3919550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</p:grpSp>
      <p:cxnSp>
        <p:nvCxnSpPr>
          <p:cNvPr id="459" name="Google Shape;459;p80"/>
          <p:cNvCxnSpPr>
            <a:stCxn id="452" idx="6"/>
            <a:endCxn id="450" idx="2"/>
          </p:cNvCxnSpPr>
          <p:nvPr/>
        </p:nvCxnSpPr>
        <p:spPr>
          <a:xfrm>
            <a:off x="1131225" y="2056525"/>
            <a:ext cx="1192800" cy="1132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0" name="Google Shape;460;p80"/>
          <p:cNvCxnSpPr>
            <a:stCxn id="456" idx="6"/>
            <a:endCxn id="448" idx="2"/>
          </p:cNvCxnSpPr>
          <p:nvPr/>
        </p:nvCxnSpPr>
        <p:spPr>
          <a:xfrm flipH="1" rot="10800000">
            <a:off x="1131225" y="1974675"/>
            <a:ext cx="1207800" cy="5277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1" name="Google Shape;461;p80"/>
          <p:cNvCxnSpPr>
            <a:stCxn id="456" idx="6"/>
            <a:endCxn id="449" idx="2"/>
          </p:cNvCxnSpPr>
          <p:nvPr/>
        </p:nvCxnSpPr>
        <p:spPr>
          <a:xfrm>
            <a:off x="1131225" y="2502375"/>
            <a:ext cx="1192800" cy="79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2" name="Google Shape;462;p80"/>
          <p:cNvCxnSpPr>
            <a:stCxn id="456" idx="6"/>
            <a:endCxn id="450" idx="2"/>
          </p:cNvCxnSpPr>
          <p:nvPr/>
        </p:nvCxnSpPr>
        <p:spPr>
          <a:xfrm>
            <a:off x="1131225" y="2502375"/>
            <a:ext cx="1192800" cy="686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3" name="Google Shape;463;p80"/>
          <p:cNvCxnSpPr>
            <a:stCxn id="457" idx="6"/>
            <a:endCxn id="448" idx="2"/>
          </p:cNvCxnSpPr>
          <p:nvPr/>
        </p:nvCxnSpPr>
        <p:spPr>
          <a:xfrm flipH="1" rot="10800000">
            <a:off x="1131225" y="1974725"/>
            <a:ext cx="1207800" cy="9735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4" name="Google Shape;464;p80"/>
          <p:cNvCxnSpPr>
            <a:stCxn id="457" idx="6"/>
            <a:endCxn id="449" idx="2"/>
          </p:cNvCxnSpPr>
          <p:nvPr/>
        </p:nvCxnSpPr>
        <p:spPr>
          <a:xfrm flipH="1" rot="10800000">
            <a:off x="1131225" y="2581625"/>
            <a:ext cx="1192800" cy="366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5" name="Google Shape;465;p80"/>
          <p:cNvCxnSpPr>
            <a:endCxn id="450" idx="2"/>
          </p:cNvCxnSpPr>
          <p:nvPr/>
        </p:nvCxnSpPr>
        <p:spPr>
          <a:xfrm>
            <a:off x="1131350" y="2340975"/>
            <a:ext cx="1192800" cy="847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6" name="Google Shape;466;p80"/>
          <p:cNvCxnSpPr>
            <a:stCxn id="458" idx="6"/>
            <a:endCxn id="448" idx="2"/>
          </p:cNvCxnSpPr>
          <p:nvPr/>
        </p:nvCxnSpPr>
        <p:spPr>
          <a:xfrm flipH="1" rot="10800000">
            <a:off x="1131225" y="1974650"/>
            <a:ext cx="1207800" cy="2161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7" name="Google Shape;467;p80"/>
          <p:cNvCxnSpPr>
            <a:stCxn id="458" idx="6"/>
            <a:endCxn id="449" idx="2"/>
          </p:cNvCxnSpPr>
          <p:nvPr/>
        </p:nvCxnSpPr>
        <p:spPr>
          <a:xfrm flipH="1" rot="10800000">
            <a:off x="1131225" y="2581550"/>
            <a:ext cx="1192800" cy="155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8" name="Google Shape;468;p80"/>
          <p:cNvCxnSpPr>
            <a:stCxn id="458" idx="6"/>
            <a:endCxn id="450" idx="2"/>
          </p:cNvCxnSpPr>
          <p:nvPr/>
        </p:nvCxnSpPr>
        <p:spPr>
          <a:xfrm flipH="1" rot="10800000">
            <a:off x="1131225" y="3188750"/>
            <a:ext cx="1192800" cy="9471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69" name="Google Shape;469;p80"/>
          <p:cNvSpPr txBox="1"/>
          <p:nvPr/>
        </p:nvSpPr>
        <p:spPr>
          <a:xfrm>
            <a:off x="825550" y="32612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sp>
        <p:nvSpPr>
          <p:cNvPr id="470" name="Google Shape;470;p80"/>
          <p:cNvSpPr/>
          <p:nvPr/>
        </p:nvSpPr>
        <p:spPr>
          <a:xfrm>
            <a:off x="2324150" y="399217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yN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71" name="Google Shape;471;p80"/>
          <p:cNvSpPr txBox="1"/>
          <p:nvPr/>
        </p:nvSpPr>
        <p:spPr>
          <a:xfrm>
            <a:off x="2474988" y="33077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cxnSp>
        <p:nvCxnSpPr>
          <p:cNvPr id="472" name="Google Shape;472;p80"/>
          <p:cNvCxnSpPr>
            <a:stCxn id="452" idx="6"/>
            <a:endCxn id="470" idx="2"/>
          </p:cNvCxnSpPr>
          <p:nvPr/>
        </p:nvCxnSpPr>
        <p:spPr>
          <a:xfrm>
            <a:off x="1131225" y="2056525"/>
            <a:ext cx="1192800" cy="2176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3" name="Google Shape;473;p80"/>
          <p:cNvCxnSpPr>
            <a:stCxn id="456" idx="6"/>
            <a:endCxn id="470" idx="2"/>
          </p:cNvCxnSpPr>
          <p:nvPr/>
        </p:nvCxnSpPr>
        <p:spPr>
          <a:xfrm>
            <a:off x="1131225" y="2502375"/>
            <a:ext cx="1192800" cy="1730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4" name="Google Shape;474;p80"/>
          <p:cNvCxnSpPr>
            <a:stCxn id="457" idx="6"/>
            <a:endCxn id="470" idx="2"/>
          </p:cNvCxnSpPr>
          <p:nvPr/>
        </p:nvCxnSpPr>
        <p:spPr>
          <a:xfrm>
            <a:off x="1131225" y="2948225"/>
            <a:ext cx="1192800" cy="12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5" name="Google Shape;475;p80"/>
          <p:cNvCxnSpPr>
            <a:stCxn id="458" idx="6"/>
            <a:endCxn id="470" idx="2"/>
          </p:cNvCxnSpPr>
          <p:nvPr/>
        </p:nvCxnSpPr>
        <p:spPr>
          <a:xfrm>
            <a:off x="1131225" y="4135850"/>
            <a:ext cx="1192800" cy="96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6" name="Google Shape;476;p80"/>
          <p:cNvSpPr txBox="1"/>
          <p:nvPr/>
        </p:nvSpPr>
        <p:spPr>
          <a:xfrm>
            <a:off x="285850" y="1425025"/>
            <a:ext cx="1283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one-hot code</a:t>
            </a:r>
            <a:endParaRPr/>
          </a:p>
        </p:txBody>
      </p:sp>
      <p:pic>
        <p:nvPicPr>
          <p:cNvPr id="477" name="Google Shape;477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46675" y="1974663"/>
            <a:ext cx="5791200" cy="7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8" name="Google Shape;478;p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0325" y="2870638"/>
            <a:ext cx="4438650" cy="170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8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484" name="Google Shape;484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5925" y="1068775"/>
            <a:ext cx="3947674" cy="3472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81"/>
          <p:cNvPicPr preferRelativeResize="0"/>
          <p:nvPr/>
        </p:nvPicPr>
        <p:blipFill rotWithShape="1">
          <a:blip r:embed="rId4">
            <a:alphaModFix/>
          </a:blip>
          <a:srcRect b="0" l="0" r="51739" t="0"/>
          <a:stretch/>
        </p:blipFill>
        <p:spPr>
          <a:xfrm>
            <a:off x="422525" y="1186788"/>
            <a:ext cx="3115475" cy="3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81"/>
          <p:cNvSpPr/>
          <p:nvPr/>
        </p:nvSpPr>
        <p:spPr>
          <a:xfrm>
            <a:off x="2254045" y="3046825"/>
            <a:ext cx="1535600" cy="1715825"/>
          </a:xfrm>
          <a:custGeom>
            <a:rect b="b" l="l" r="r" t="t"/>
            <a:pathLst>
              <a:path extrusionOk="0" h="68633" w="61424">
                <a:moveTo>
                  <a:pt x="330" y="51848"/>
                </a:moveTo>
                <a:cubicBezTo>
                  <a:pt x="770" y="53829"/>
                  <a:pt x="-1871" y="61259"/>
                  <a:pt x="2972" y="63736"/>
                </a:cubicBezTo>
                <a:cubicBezTo>
                  <a:pt x="7816" y="66213"/>
                  <a:pt x="20585" y="71387"/>
                  <a:pt x="29391" y="66709"/>
                </a:cubicBezTo>
                <a:cubicBezTo>
                  <a:pt x="38197" y="62031"/>
                  <a:pt x="51737" y="45188"/>
                  <a:pt x="55810" y="35666"/>
                </a:cubicBezTo>
                <a:cubicBezTo>
                  <a:pt x="59883" y="26144"/>
                  <a:pt x="52893" y="15521"/>
                  <a:pt x="53829" y="9577"/>
                </a:cubicBezTo>
                <a:cubicBezTo>
                  <a:pt x="54765" y="3633"/>
                  <a:pt x="60158" y="1596"/>
                  <a:pt x="6142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487" name="Google Shape;487;p81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Embedding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88" name="Google Shape;488;p81"/>
          <p:cNvSpPr txBox="1"/>
          <p:nvPr/>
        </p:nvSpPr>
        <p:spPr>
          <a:xfrm>
            <a:off x="594575" y="964900"/>
            <a:ext cx="32529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Each x as an Integer 0 or 1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82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Embedding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494" name="Google Shape;494;p8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495" name="Google Shape;495;p82"/>
          <p:cNvSpPr txBox="1"/>
          <p:nvPr/>
        </p:nvSpPr>
        <p:spPr>
          <a:xfrm>
            <a:off x="3964150" y="1308175"/>
            <a:ext cx="4905600" cy="80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Embedding layer makes an efficient lookup operation, not a full matrix multiplication (</a:t>
            </a:r>
            <a:r>
              <a:rPr b="1" lang="ca"/>
              <a:t>just select one-hot index column from weight matrix!</a:t>
            </a:r>
            <a:r>
              <a:rPr lang="ca"/>
              <a:t>)</a:t>
            </a:r>
            <a:endParaRPr/>
          </a:p>
        </p:txBody>
      </p:sp>
      <p:sp>
        <p:nvSpPr>
          <p:cNvPr id="496" name="Google Shape;496;p82"/>
          <p:cNvSpPr/>
          <p:nvPr/>
        </p:nvSpPr>
        <p:spPr>
          <a:xfrm>
            <a:off x="2338926" y="17341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1</a:t>
            </a:r>
            <a:endParaRPr b="1" sz="1200"/>
          </a:p>
        </p:txBody>
      </p:sp>
      <p:sp>
        <p:nvSpPr>
          <p:cNvPr id="497" name="Google Shape;497;p82"/>
          <p:cNvSpPr/>
          <p:nvPr/>
        </p:nvSpPr>
        <p:spPr>
          <a:xfrm>
            <a:off x="2324150" y="2341225"/>
            <a:ext cx="5487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2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498" name="Google Shape;498;p82"/>
          <p:cNvSpPr/>
          <p:nvPr/>
        </p:nvSpPr>
        <p:spPr>
          <a:xfrm>
            <a:off x="2324150" y="294832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</a:t>
            </a:r>
            <a:r>
              <a:rPr b="1" lang="ca" sz="1200">
                <a:solidFill>
                  <a:srgbClr val="000000"/>
                </a:solidFill>
              </a:rPr>
              <a:t>3</a:t>
            </a:r>
            <a:endParaRPr b="1" sz="1800">
              <a:solidFill>
                <a:srgbClr val="000000"/>
              </a:solidFill>
            </a:endParaRPr>
          </a:p>
        </p:txBody>
      </p:sp>
      <p:cxnSp>
        <p:nvCxnSpPr>
          <p:cNvPr id="499" name="Google Shape;499;p82"/>
          <p:cNvCxnSpPr>
            <a:stCxn id="500" idx="6"/>
            <a:endCxn id="496" idx="2"/>
          </p:cNvCxnSpPr>
          <p:nvPr/>
        </p:nvCxnSpPr>
        <p:spPr>
          <a:xfrm flipH="1" rot="10800000">
            <a:off x="1131225" y="1974625"/>
            <a:ext cx="1207800" cy="81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1" name="Google Shape;501;p82"/>
          <p:cNvCxnSpPr>
            <a:stCxn id="500" idx="6"/>
            <a:endCxn id="497" idx="2"/>
          </p:cNvCxnSpPr>
          <p:nvPr/>
        </p:nvCxnSpPr>
        <p:spPr>
          <a:xfrm>
            <a:off x="1131225" y="2056525"/>
            <a:ext cx="1192800" cy="525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grpSp>
        <p:nvGrpSpPr>
          <p:cNvPr id="502" name="Google Shape;502;p82"/>
          <p:cNvGrpSpPr/>
          <p:nvPr/>
        </p:nvGrpSpPr>
        <p:grpSpPr>
          <a:xfrm>
            <a:off x="658425" y="1791625"/>
            <a:ext cx="537900" cy="2608500"/>
            <a:chOff x="2606425" y="1766875"/>
            <a:chExt cx="537900" cy="2608500"/>
          </a:xfrm>
        </p:grpSpPr>
        <p:sp>
          <p:nvSpPr>
            <p:cNvPr id="503" name="Google Shape;503;p82"/>
            <p:cNvSpPr/>
            <p:nvPr/>
          </p:nvSpPr>
          <p:spPr>
            <a:xfrm>
              <a:off x="2606425" y="1766875"/>
              <a:ext cx="537900" cy="2608500"/>
            </a:xfrm>
            <a:prstGeom prst="rect">
              <a:avLst/>
            </a:prstGeom>
            <a:noFill/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0" name="Google Shape;500;p82"/>
            <p:cNvSpPr/>
            <p:nvPr/>
          </p:nvSpPr>
          <p:spPr>
            <a:xfrm>
              <a:off x="2671525" y="18402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  <p:sp>
          <p:nvSpPr>
            <p:cNvPr id="504" name="Google Shape;504;p82"/>
            <p:cNvSpPr/>
            <p:nvPr/>
          </p:nvSpPr>
          <p:spPr>
            <a:xfrm>
              <a:off x="2671525" y="228607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1</a:t>
              </a:r>
              <a:endParaRPr/>
            </a:p>
          </p:txBody>
        </p:sp>
        <p:sp>
          <p:nvSpPr>
            <p:cNvPr id="505" name="Google Shape;505;p82"/>
            <p:cNvSpPr/>
            <p:nvPr/>
          </p:nvSpPr>
          <p:spPr>
            <a:xfrm>
              <a:off x="2671525" y="2731925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  <p:sp>
          <p:nvSpPr>
            <p:cNvPr id="506" name="Google Shape;506;p82"/>
            <p:cNvSpPr/>
            <p:nvPr/>
          </p:nvSpPr>
          <p:spPr>
            <a:xfrm>
              <a:off x="2671525" y="3919550"/>
              <a:ext cx="407700" cy="383100"/>
            </a:xfrm>
            <a:prstGeom prst="ellipse">
              <a:avLst/>
            </a:prstGeom>
            <a:solidFill>
              <a:srgbClr val="FFF2CC"/>
            </a:solidFill>
            <a:ln cap="flat" cmpd="sng" w="9525">
              <a:solidFill>
                <a:srgbClr val="59595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ca"/>
                <a:t>0</a:t>
              </a:r>
              <a:endParaRPr/>
            </a:p>
          </p:txBody>
        </p:sp>
      </p:grpSp>
      <p:cxnSp>
        <p:nvCxnSpPr>
          <p:cNvPr id="507" name="Google Shape;507;p82"/>
          <p:cNvCxnSpPr>
            <a:stCxn id="500" idx="6"/>
            <a:endCxn id="498" idx="2"/>
          </p:cNvCxnSpPr>
          <p:nvPr/>
        </p:nvCxnSpPr>
        <p:spPr>
          <a:xfrm>
            <a:off x="1131225" y="2056525"/>
            <a:ext cx="1192800" cy="1132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8" name="Google Shape;508;p82"/>
          <p:cNvCxnSpPr>
            <a:stCxn id="504" idx="6"/>
            <a:endCxn id="496" idx="2"/>
          </p:cNvCxnSpPr>
          <p:nvPr/>
        </p:nvCxnSpPr>
        <p:spPr>
          <a:xfrm flipH="1" rot="10800000">
            <a:off x="1131225" y="1974675"/>
            <a:ext cx="1207800" cy="5277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09" name="Google Shape;509;p82"/>
          <p:cNvCxnSpPr>
            <a:stCxn id="504" idx="6"/>
            <a:endCxn id="497" idx="2"/>
          </p:cNvCxnSpPr>
          <p:nvPr/>
        </p:nvCxnSpPr>
        <p:spPr>
          <a:xfrm>
            <a:off x="1131225" y="2502375"/>
            <a:ext cx="1192800" cy="79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0" name="Google Shape;510;p82"/>
          <p:cNvCxnSpPr>
            <a:stCxn id="504" idx="6"/>
            <a:endCxn id="498" idx="2"/>
          </p:cNvCxnSpPr>
          <p:nvPr/>
        </p:nvCxnSpPr>
        <p:spPr>
          <a:xfrm>
            <a:off x="1131225" y="2502375"/>
            <a:ext cx="1192800" cy="686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1" name="Google Shape;511;p82"/>
          <p:cNvCxnSpPr>
            <a:stCxn id="505" idx="6"/>
            <a:endCxn id="496" idx="2"/>
          </p:cNvCxnSpPr>
          <p:nvPr/>
        </p:nvCxnSpPr>
        <p:spPr>
          <a:xfrm flipH="1" rot="10800000">
            <a:off x="1131225" y="1974725"/>
            <a:ext cx="1207800" cy="9735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2" name="Google Shape;512;p82"/>
          <p:cNvCxnSpPr>
            <a:stCxn id="505" idx="6"/>
            <a:endCxn id="497" idx="2"/>
          </p:cNvCxnSpPr>
          <p:nvPr/>
        </p:nvCxnSpPr>
        <p:spPr>
          <a:xfrm flipH="1" rot="10800000">
            <a:off x="1131225" y="2581625"/>
            <a:ext cx="1192800" cy="3666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3" name="Google Shape;513;p82"/>
          <p:cNvCxnSpPr>
            <a:endCxn id="498" idx="2"/>
          </p:cNvCxnSpPr>
          <p:nvPr/>
        </p:nvCxnSpPr>
        <p:spPr>
          <a:xfrm>
            <a:off x="1131350" y="2340975"/>
            <a:ext cx="1192800" cy="847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4" name="Google Shape;514;p82"/>
          <p:cNvCxnSpPr>
            <a:stCxn id="506" idx="6"/>
            <a:endCxn id="496" idx="2"/>
          </p:cNvCxnSpPr>
          <p:nvPr/>
        </p:nvCxnSpPr>
        <p:spPr>
          <a:xfrm flipH="1" rot="10800000">
            <a:off x="1131225" y="1974650"/>
            <a:ext cx="1207800" cy="2161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5" name="Google Shape;515;p82"/>
          <p:cNvCxnSpPr>
            <a:stCxn id="506" idx="6"/>
            <a:endCxn id="497" idx="2"/>
          </p:cNvCxnSpPr>
          <p:nvPr/>
        </p:nvCxnSpPr>
        <p:spPr>
          <a:xfrm flipH="1" rot="10800000">
            <a:off x="1131225" y="2581550"/>
            <a:ext cx="1192800" cy="155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6" name="Google Shape;516;p82"/>
          <p:cNvCxnSpPr>
            <a:stCxn id="506" idx="6"/>
            <a:endCxn id="498" idx="2"/>
          </p:cNvCxnSpPr>
          <p:nvPr/>
        </p:nvCxnSpPr>
        <p:spPr>
          <a:xfrm flipH="1" rot="10800000">
            <a:off x="1131225" y="3188750"/>
            <a:ext cx="1192800" cy="9471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7" name="Google Shape;517;p82"/>
          <p:cNvSpPr txBox="1"/>
          <p:nvPr/>
        </p:nvSpPr>
        <p:spPr>
          <a:xfrm>
            <a:off x="825550" y="32612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sp>
        <p:nvSpPr>
          <p:cNvPr id="518" name="Google Shape;518;p82"/>
          <p:cNvSpPr/>
          <p:nvPr/>
        </p:nvSpPr>
        <p:spPr>
          <a:xfrm>
            <a:off x="2324150" y="3992175"/>
            <a:ext cx="5379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1" lang="ca" sz="1200"/>
              <a:t>yN</a:t>
            </a:r>
            <a:endParaRPr b="1" sz="1800">
              <a:solidFill>
                <a:srgbClr val="000000"/>
              </a:solidFill>
            </a:endParaRPr>
          </a:p>
        </p:txBody>
      </p:sp>
      <p:sp>
        <p:nvSpPr>
          <p:cNvPr id="519" name="Google Shape;519;p82"/>
          <p:cNvSpPr txBox="1"/>
          <p:nvPr/>
        </p:nvSpPr>
        <p:spPr>
          <a:xfrm>
            <a:off x="2474988" y="3307700"/>
            <a:ext cx="2037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/>
              <a:t>.</a:t>
            </a:r>
            <a:endParaRPr b="1" sz="1200"/>
          </a:p>
        </p:txBody>
      </p:sp>
      <p:cxnSp>
        <p:nvCxnSpPr>
          <p:cNvPr id="520" name="Google Shape;520;p82"/>
          <p:cNvCxnSpPr>
            <a:stCxn id="500" idx="6"/>
            <a:endCxn id="518" idx="2"/>
          </p:cNvCxnSpPr>
          <p:nvPr/>
        </p:nvCxnSpPr>
        <p:spPr>
          <a:xfrm>
            <a:off x="1131225" y="2056525"/>
            <a:ext cx="1192800" cy="21762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1" name="Google Shape;521;p82"/>
          <p:cNvCxnSpPr>
            <a:stCxn id="504" idx="6"/>
            <a:endCxn id="518" idx="2"/>
          </p:cNvCxnSpPr>
          <p:nvPr/>
        </p:nvCxnSpPr>
        <p:spPr>
          <a:xfrm>
            <a:off x="1131225" y="2502375"/>
            <a:ext cx="1192800" cy="17304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2" name="Google Shape;522;p82"/>
          <p:cNvCxnSpPr>
            <a:stCxn id="505" idx="6"/>
            <a:endCxn id="518" idx="2"/>
          </p:cNvCxnSpPr>
          <p:nvPr/>
        </p:nvCxnSpPr>
        <p:spPr>
          <a:xfrm>
            <a:off x="1131225" y="2948225"/>
            <a:ext cx="1192800" cy="12843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3" name="Google Shape;523;p82"/>
          <p:cNvCxnSpPr>
            <a:stCxn id="506" idx="6"/>
            <a:endCxn id="518" idx="2"/>
          </p:cNvCxnSpPr>
          <p:nvPr/>
        </p:nvCxnSpPr>
        <p:spPr>
          <a:xfrm>
            <a:off x="1131225" y="4135850"/>
            <a:ext cx="1192800" cy="969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24" name="Google Shape;524;p82"/>
          <p:cNvSpPr txBox="1"/>
          <p:nvPr/>
        </p:nvSpPr>
        <p:spPr>
          <a:xfrm>
            <a:off x="285850" y="1425025"/>
            <a:ext cx="1283100" cy="36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one-hot code</a:t>
            </a:r>
            <a:endParaRPr/>
          </a:p>
        </p:txBody>
      </p:sp>
      <p:pic>
        <p:nvPicPr>
          <p:cNvPr id="525" name="Google Shape;52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7100" y="2468688"/>
            <a:ext cx="5505450" cy="74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97088" y="3307688"/>
            <a:ext cx="4619625" cy="153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8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32" name="Google Shape;532;p83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33" name="Google Shape;533;p83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5619275" y="1909250"/>
            <a:ext cx="2516751" cy="194069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2016-07-04 a les 22.49.38.png" id="534" name="Google Shape;534;p8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0196" y="1770726"/>
            <a:ext cx="1875880" cy="2217726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83"/>
          <p:cNvSpPr/>
          <p:nvPr/>
        </p:nvSpPr>
        <p:spPr>
          <a:xfrm>
            <a:off x="2904675" y="3298850"/>
            <a:ext cx="427200" cy="474900"/>
          </a:xfrm>
          <a:prstGeom prst="flowChartSummingJunction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83"/>
          <p:cNvSpPr txBox="1"/>
          <p:nvPr/>
        </p:nvSpPr>
        <p:spPr>
          <a:xfrm>
            <a:off x="2739300" y="27496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cxnSp>
        <p:nvCxnSpPr>
          <p:cNvPr id="537" name="Google Shape;537;p83"/>
          <p:cNvCxnSpPr/>
          <p:nvPr/>
        </p:nvCxnSpPr>
        <p:spPr>
          <a:xfrm>
            <a:off x="5556350" y="3873275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38" name="Google Shape;538;p83"/>
          <p:cNvSpPr txBox="1"/>
          <p:nvPr/>
        </p:nvSpPr>
        <p:spPr>
          <a:xfrm>
            <a:off x="6381275" y="37361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39" name="Google Shape;539;p83"/>
          <p:cNvSpPr/>
          <p:nvPr/>
        </p:nvSpPr>
        <p:spPr>
          <a:xfrm>
            <a:off x="3701088" y="2065575"/>
            <a:ext cx="1719600" cy="1598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Rotation 90</a:t>
            </a:r>
            <a:r>
              <a:rPr baseline="30000" lang="ca" sz="2400"/>
              <a:t>o</a:t>
            </a:r>
            <a:endParaRPr baseline="30000" sz="2400"/>
          </a:p>
        </p:txBody>
      </p:sp>
      <p:sp>
        <p:nvSpPr>
          <p:cNvPr id="540" name="Google Shape;540;p83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83"/>
          <p:cNvSpPr txBox="1"/>
          <p:nvPr/>
        </p:nvSpPr>
        <p:spPr>
          <a:xfrm>
            <a:off x="247800" y="4118700"/>
            <a:ext cx="1461300" cy="348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0000"/>
                </a:solidFill>
              </a:rPr>
              <a:t>Recurrent Layer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542" name="Google Shape;542;p83"/>
          <p:cNvSpPr/>
          <p:nvPr/>
        </p:nvSpPr>
        <p:spPr>
          <a:xfrm>
            <a:off x="628971" y="3144500"/>
            <a:ext cx="320600" cy="974200"/>
          </a:xfrm>
          <a:custGeom>
            <a:rect b="b" l="l" r="r" t="t"/>
            <a:pathLst>
              <a:path extrusionOk="0" h="38968" w="12824">
                <a:moveTo>
                  <a:pt x="12824" y="0"/>
                </a:moveTo>
                <a:cubicBezTo>
                  <a:pt x="11558" y="660"/>
                  <a:pt x="7155" y="2146"/>
                  <a:pt x="5229" y="3962"/>
                </a:cubicBezTo>
                <a:cubicBezTo>
                  <a:pt x="3303" y="5778"/>
                  <a:pt x="2092" y="7925"/>
                  <a:pt x="1266" y="10897"/>
                </a:cubicBezTo>
                <a:cubicBezTo>
                  <a:pt x="440" y="13869"/>
                  <a:pt x="-275" y="18052"/>
                  <a:pt x="275" y="21795"/>
                </a:cubicBezTo>
                <a:cubicBezTo>
                  <a:pt x="825" y="25538"/>
                  <a:pt x="3742" y="30492"/>
                  <a:pt x="4568" y="33354"/>
                </a:cubicBezTo>
                <a:cubicBezTo>
                  <a:pt x="5394" y="36216"/>
                  <a:pt x="5119" y="38032"/>
                  <a:pt x="5229" y="38968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543" name="Google Shape;543;p83"/>
          <p:cNvSpPr/>
          <p:nvPr/>
        </p:nvSpPr>
        <p:spPr>
          <a:xfrm rot="2134830">
            <a:off x="5583681" y="2949564"/>
            <a:ext cx="933236" cy="393522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4" name="Google Shape;544;p83"/>
          <p:cNvSpPr/>
          <p:nvPr/>
        </p:nvSpPr>
        <p:spPr>
          <a:xfrm rot="2134830">
            <a:off x="6280981" y="2949564"/>
            <a:ext cx="933236" cy="393522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5" name="Google Shape;545;p83"/>
          <p:cNvSpPr/>
          <p:nvPr/>
        </p:nvSpPr>
        <p:spPr>
          <a:xfrm rot="2134830">
            <a:off x="6970006" y="2949564"/>
            <a:ext cx="933236" cy="393522"/>
          </a:xfrm>
          <a:prstGeom prst="ellipse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8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51" name="Google Shape;551;p84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52" name="Google Shape;552;p84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715175" y="1876225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53" name="Google Shape;553;p84"/>
          <p:cNvCxnSpPr/>
          <p:nvPr/>
        </p:nvCxnSpPr>
        <p:spPr>
          <a:xfrm>
            <a:off x="652275" y="3816925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4" name="Google Shape;554;p84"/>
          <p:cNvSpPr txBox="1"/>
          <p:nvPr/>
        </p:nvSpPr>
        <p:spPr>
          <a:xfrm>
            <a:off x="1507875" y="3884725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55" name="Google Shape;555;p84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8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2601" y="563125"/>
            <a:ext cx="4026528" cy="4017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9500" y="1120775"/>
            <a:ext cx="2743350" cy="4561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8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63" name="Google Shape;563;p85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64" name="Google Shape;564;p85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686000" y="869000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65" name="Google Shape;565;p85"/>
          <p:cNvCxnSpPr/>
          <p:nvPr/>
        </p:nvCxnSpPr>
        <p:spPr>
          <a:xfrm>
            <a:off x="575475" y="28097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66" name="Google Shape;566;p85"/>
          <p:cNvSpPr txBox="1"/>
          <p:nvPr/>
        </p:nvSpPr>
        <p:spPr>
          <a:xfrm>
            <a:off x="1431075" y="28775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67" name="Google Shape;567;p85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8" name="Google Shape;568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08651" y="1542825"/>
            <a:ext cx="5229225" cy="9239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85"/>
          <p:cNvSpPr/>
          <p:nvPr/>
        </p:nvSpPr>
        <p:spPr>
          <a:xfrm>
            <a:off x="734925" y="1542825"/>
            <a:ext cx="2418900" cy="66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70" name="Google Shape;570;p8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27413" y="3436362"/>
            <a:ext cx="6689175" cy="14178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8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76" name="Google Shape;576;p86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77" name="Google Shape;577;p86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686000" y="869000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78" name="Google Shape;578;p86"/>
          <p:cNvCxnSpPr/>
          <p:nvPr/>
        </p:nvCxnSpPr>
        <p:spPr>
          <a:xfrm>
            <a:off x="575475" y="28097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79" name="Google Shape;579;p86"/>
          <p:cNvSpPr txBox="1"/>
          <p:nvPr/>
        </p:nvSpPr>
        <p:spPr>
          <a:xfrm>
            <a:off x="1431075" y="28775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80" name="Google Shape;580;p86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1" name="Google Shape;581;p86"/>
          <p:cNvSpPr/>
          <p:nvPr/>
        </p:nvSpPr>
        <p:spPr>
          <a:xfrm>
            <a:off x="734925" y="1542825"/>
            <a:ext cx="2418900" cy="66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2" name="Google Shape;582;p8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8051" y="1386650"/>
            <a:ext cx="5153025" cy="113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83" name="Google Shape;583;p8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03725" y="3441675"/>
            <a:ext cx="7239000" cy="1533525"/>
          </a:xfrm>
          <a:prstGeom prst="rect">
            <a:avLst/>
          </a:prstGeom>
          <a:noFill/>
          <a:ln>
            <a:noFill/>
          </a:ln>
        </p:spPr>
      </p:pic>
      <p:sp>
        <p:nvSpPr>
          <p:cNvPr id="584" name="Google Shape;584;p86"/>
          <p:cNvSpPr txBox="1"/>
          <p:nvPr/>
        </p:nvSpPr>
        <p:spPr>
          <a:xfrm>
            <a:off x="3707100" y="821450"/>
            <a:ext cx="45936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FF0000"/>
                </a:solidFill>
              </a:rPr>
              <a:t>BEWARE with axis definition in the 3D Tensor!</a:t>
            </a:r>
            <a:endParaRPr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6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Outline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296" name="Google Shape;296;p69"/>
          <p:cNvSpPr txBox="1"/>
          <p:nvPr>
            <p:ph idx="1" type="body"/>
          </p:nvPr>
        </p:nvSpPr>
        <p:spPr>
          <a:xfrm>
            <a:off x="457200" y="946225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What is in here?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Basic Architectures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Fully Connected Layers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Recurrent Layers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Convolutional Layers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Advanced Architectures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Hybrid CNN/RNN = QRNN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Auto-Encoders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Deep Classifiers/Deep Regressors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Residual Connections/Skip Connections, U-Net and SEGAN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○"/>
            </a:pPr>
            <a:r>
              <a:rPr lang="ca" sz="1200">
                <a:latin typeface="Proxima Nova"/>
                <a:ea typeface="Proxima Nova"/>
                <a:cs typeface="Proxima Nova"/>
                <a:sym typeface="Proxima Nova"/>
              </a:rPr>
              <a:t>GANs (DCGAN)</a:t>
            </a:r>
            <a:endParaRPr sz="12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Proxima Nova"/>
              <a:buChar char="●"/>
            </a:pPr>
            <a:r>
              <a:rPr lang="ca" sz="1200">
                <a:solidFill>
                  <a:srgbClr val="000000"/>
                </a:solidFill>
                <a:latin typeface="Proxima Nova"/>
                <a:ea typeface="Proxima Nova"/>
                <a:cs typeface="Proxima Nova"/>
                <a:sym typeface="Proxima Nova"/>
              </a:rPr>
              <a:t>Conclusions</a:t>
            </a:r>
            <a:endParaRPr sz="1200">
              <a:solidFill>
                <a:srgbClr val="000000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97" name="Google Shape;297;p6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8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590" name="Google Shape;590;p87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591" name="Google Shape;591;p87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686000" y="869000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2" name="Google Shape;592;p87"/>
          <p:cNvCxnSpPr/>
          <p:nvPr/>
        </p:nvCxnSpPr>
        <p:spPr>
          <a:xfrm>
            <a:off x="575475" y="28097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93" name="Google Shape;593;p87"/>
          <p:cNvSpPr txBox="1"/>
          <p:nvPr/>
        </p:nvSpPr>
        <p:spPr>
          <a:xfrm>
            <a:off x="1431075" y="28775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594" name="Google Shape;594;p87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95" name="Google Shape;595;p87"/>
          <p:cNvSpPr/>
          <p:nvPr/>
        </p:nvSpPr>
        <p:spPr>
          <a:xfrm>
            <a:off x="734925" y="1542825"/>
            <a:ext cx="2418900" cy="668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96" name="Google Shape;596;p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725" y="3441675"/>
            <a:ext cx="7239000" cy="1533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80751" y="1258050"/>
            <a:ext cx="3438525" cy="1238250"/>
          </a:xfrm>
          <a:prstGeom prst="rect">
            <a:avLst/>
          </a:prstGeom>
          <a:noFill/>
          <a:ln>
            <a:noFill/>
          </a:ln>
        </p:spPr>
      </p:pic>
      <p:sp>
        <p:nvSpPr>
          <p:cNvPr id="598" name="Google Shape;598;p87"/>
          <p:cNvSpPr txBox="1"/>
          <p:nvPr/>
        </p:nvSpPr>
        <p:spPr>
          <a:xfrm>
            <a:off x="4111650" y="2599600"/>
            <a:ext cx="38802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4A86E8"/>
                </a:solidFill>
              </a:rPr>
              <a:t>Last time-step state</a:t>
            </a:r>
            <a:endParaRPr b="1">
              <a:solidFill>
                <a:srgbClr val="4A86E8"/>
              </a:solidFill>
            </a:endParaRPr>
          </a:p>
        </p:txBody>
      </p:sp>
      <p:sp>
        <p:nvSpPr>
          <p:cNvPr id="599" name="Google Shape;599;p87"/>
          <p:cNvSpPr/>
          <p:nvPr/>
        </p:nvSpPr>
        <p:spPr>
          <a:xfrm>
            <a:off x="3186975" y="1551075"/>
            <a:ext cx="126300" cy="6687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87"/>
          <p:cNvSpPr/>
          <p:nvPr/>
        </p:nvSpPr>
        <p:spPr>
          <a:xfrm>
            <a:off x="3319050" y="1815275"/>
            <a:ext cx="817350" cy="982450"/>
          </a:xfrm>
          <a:custGeom>
            <a:rect b="b" l="l" r="r" t="t"/>
            <a:pathLst>
              <a:path extrusionOk="0" h="39298" w="32694">
                <a:moveTo>
                  <a:pt x="0" y="0"/>
                </a:moveTo>
                <a:cubicBezTo>
                  <a:pt x="2202" y="826"/>
                  <a:pt x="9908" y="1320"/>
                  <a:pt x="13210" y="4953"/>
                </a:cubicBezTo>
                <a:cubicBezTo>
                  <a:pt x="16513" y="8586"/>
                  <a:pt x="18329" y="17283"/>
                  <a:pt x="19815" y="21796"/>
                </a:cubicBezTo>
                <a:cubicBezTo>
                  <a:pt x="21301" y="26309"/>
                  <a:pt x="19981" y="29116"/>
                  <a:pt x="22127" y="32033"/>
                </a:cubicBezTo>
                <a:cubicBezTo>
                  <a:pt x="24274" y="34950"/>
                  <a:pt x="30933" y="38087"/>
                  <a:pt x="32694" y="39298"/>
                </a:cubicBezTo>
              </a:path>
            </a:pathLst>
          </a:custGeom>
          <a:noFill/>
          <a:ln cap="flat" cmpd="sng" w="19050">
            <a:solidFill>
              <a:srgbClr val="4A86E8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04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p8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06" name="Google Shape;606;p88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Recurrent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descr="Captura de pantalla 2016-07-04 a les 22.48.23.png" id="607" name="Google Shape;607;p88"/>
          <p:cNvPicPr preferRelativeResize="0"/>
          <p:nvPr/>
        </p:nvPicPr>
        <p:blipFill rotWithShape="1">
          <a:blip r:embed="rId3">
            <a:alphaModFix/>
          </a:blip>
          <a:srcRect b="0" l="25550" r="0" t="0"/>
          <a:stretch/>
        </p:blipFill>
        <p:spPr>
          <a:xfrm>
            <a:off x="520900" y="1339600"/>
            <a:ext cx="2516751" cy="19406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88"/>
          <p:cNvCxnSpPr/>
          <p:nvPr/>
        </p:nvCxnSpPr>
        <p:spPr>
          <a:xfrm>
            <a:off x="575475" y="32060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09" name="Google Shape;609;p88"/>
          <p:cNvSpPr txBox="1"/>
          <p:nvPr/>
        </p:nvSpPr>
        <p:spPr>
          <a:xfrm>
            <a:off x="1431075" y="32738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sp>
        <p:nvSpPr>
          <p:cNvPr id="610" name="Google Shape;610;p88"/>
          <p:cNvSpPr/>
          <p:nvPr/>
        </p:nvSpPr>
        <p:spPr>
          <a:xfrm>
            <a:off x="2330775" y="2559675"/>
            <a:ext cx="269100" cy="3165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1" name="Google Shape;611;p88"/>
          <p:cNvSpPr txBox="1"/>
          <p:nvPr/>
        </p:nvSpPr>
        <p:spPr>
          <a:xfrm>
            <a:off x="4053850" y="432450"/>
            <a:ext cx="4433400" cy="5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2000"/>
              <a:t>Connecting an RNN with a FC layer</a:t>
            </a:r>
            <a:endParaRPr b="1" sz="2000"/>
          </a:p>
        </p:txBody>
      </p:sp>
      <p:pic>
        <p:nvPicPr>
          <p:cNvPr id="612" name="Google Shape;612;p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776" y="1079825"/>
            <a:ext cx="5214333" cy="3604654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88"/>
          <p:cNvSpPr/>
          <p:nvPr/>
        </p:nvSpPr>
        <p:spPr>
          <a:xfrm>
            <a:off x="602825" y="2079450"/>
            <a:ext cx="2434800" cy="480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4" name="Google Shape;614;p88"/>
          <p:cNvSpPr/>
          <p:nvPr/>
        </p:nvSpPr>
        <p:spPr>
          <a:xfrm>
            <a:off x="3063125" y="2145500"/>
            <a:ext cx="421050" cy="214675"/>
          </a:xfrm>
          <a:custGeom>
            <a:rect b="b" l="l" r="r" t="t"/>
            <a:pathLst>
              <a:path extrusionOk="0" h="8587" w="16842">
                <a:moveTo>
                  <a:pt x="0" y="8587"/>
                </a:moveTo>
                <a:cubicBezTo>
                  <a:pt x="1706" y="7431"/>
                  <a:pt x="7430" y="3083"/>
                  <a:pt x="10237" y="1652"/>
                </a:cubicBezTo>
                <a:cubicBezTo>
                  <a:pt x="13044" y="221"/>
                  <a:pt x="15741" y="275"/>
                  <a:pt x="16842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15" name="Google Shape;615;p88"/>
          <p:cNvSpPr/>
          <p:nvPr/>
        </p:nvSpPr>
        <p:spPr>
          <a:xfrm>
            <a:off x="602825" y="1450413"/>
            <a:ext cx="2434800" cy="4803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88"/>
          <p:cNvSpPr/>
          <p:nvPr/>
        </p:nvSpPr>
        <p:spPr>
          <a:xfrm>
            <a:off x="3054875" y="1790500"/>
            <a:ext cx="429300" cy="520125"/>
          </a:xfrm>
          <a:custGeom>
            <a:rect b="b" l="l" r="r" t="t"/>
            <a:pathLst>
              <a:path extrusionOk="0" h="20805" w="17172">
                <a:moveTo>
                  <a:pt x="0" y="0"/>
                </a:moveTo>
                <a:cubicBezTo>
                  <a:pt x="936" y="1266"/>
                  <a:pt x="3798" y="5229"/>
                  <a:pt x="5614" y="7596"/>
                </a:cubicBezTo>
                <a:cubicBezTo>
                  <a:pt x="7430" y="9963"/>
                  <a:pt x="8972" y="11999"/>
                  <a:pt x="10898" y="14200"/>
                </a:cubicBezTo>
                <a:cubicBezTo>
                  <a:pt x="12824" y="16402"/>
                  <a:pt x="16126" y="19704"/>
                  <a:pt x="17172" y="20805"/>
                </a:cubicBezTo>
              </a:path>
            </a:pathLst>
          </a:cu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17" name="Google Shape;617;p88"/>
          <p:cNvSpPr txBox="1"/>
          <p:nvPr/>
        </p:nvSpPr>
        <p:spPr>
          <a:xfrm>
            <a:off x="999075" y="3755425"/>
            <a:ext cx="1890600" cy="119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BEWARE: with batch_first=False this straightforward connection would NOT work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8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623" name="Google Shape;623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775" y="911950"/>
            <a:ext cx="4528874" cy="1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9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From RNN to 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LSTM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25" name="Google Shape;625;p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0400" y="2926525"/>
            <a:ext cx="4528875" cy="175433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89"/>
          <p:cNvSpPr/>
          <p:nvPr/>
        </p:nvSpPr>
        <p:spPr>
          <a:xfrm>
            <a:off x="6646225" y="2287275"/>
            <a:ext cx="470700" cy="1098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27" name="Google Shape;627;p89"/>
          <p:cNvSpPr txBox="1"/>
          <p:nvPr/>
        </p:nvSpPr>
        <p:spPr>
          <a:xfrm>
            <a:off x="7174625" y="2482350"/>
            <a:ext cx="1585200" cy="606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Gatings AND memory cell state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9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633" name="Google Shape;633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1775" y="911950"/>
            <a:ext cx="4528874" cy="17672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90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From RNN to LSTM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35" name="Google Shape;635;p9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50400" y="2926525"/>
            <a:ext cx="4528875" cy="1754335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90"/>
          <p:cNvSpPr/>
          <p:nvPr/>
        </p:nvSpPr>
        <p:spPr>
          <a:xfrm>
            <a:off x="6646225" y="2134875"/>
            <a:ext cx="470700" cy="10980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7" name="Google Shape;637;p90"/>
          <p:cNvSpPr txBox="1"/>
          <p:nvPr/>
        </p:nvSpPr>
        <p:spPr>
          <a:xfrm>
            <a:off x="7174625" y="2482350"/>
            <a:ext cx="1585200" cy="606600"/>
          </a:xfrm>
          <a:prstGeom prst="rect">
            <a:avLst/>
          </a:prstGeom>
          <a:solidFill>
            <a:srgbClr val="FCE5CD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Gatings AND memory cell state</a:t>
            </a:r>
            <a:endParaRPr/>
          </a:p>
        </p:txBody>
      </p:sp>
      <p:sp>
        <p:nvSpPr>
          <p:cNvPr id="638" name="Google Shape;638;p90"/>
          <p:cNvSpPr/>
          <p:nvPr/>
        </p:nvSpPr>
        <p:spPr>
          <a:xfrm>
            <a:off x="6679275" y="3385275"/>
            <a:ext cx="470700" cy="4776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ct</a:t>
            </a:r>
            <a:endParaRPr/>
          </a:p>
        </p:txBody>
      </p:sp>
      <p:sp>
        <p:nvSpPr>
          <p:cNvPr id="639" name="Google Shape;639;p90"/>
          <p:cNvSpPr/>
          <p:nvPr/>
        </p:nvSpPr>
        <p:spPr>
          <a:xfrm>
            <a:off x="6679275" y="3950475"/>
            <a:ext cx="470700" cy="4776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h</a:t>
            </a:r>
            <a:r>
              <a:rPr lang="ca"/>
              <a:t>t</a:t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9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45" name="Google Shape;645;p91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LSTM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646" name="Google Shape;646;p91"/>
          <p:cNvCxnSpPr/>
          <p:nvPr/>
        </p:nvCxnSpPr>
        <p:spPr>
          <a:xfrm>
            <a:off x="575475" y="2809700"/>
            <a:ext cx="2737800" cy="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7" name="Google Shape;647;p91"/>
          <p:cNvSpPr txBox="1"/>
          <p:nvPr/>
        </p:nvSpPr>
        <p:spPr>
          <a:xfrm>
            <a:off x="1431075" y="2877500"/>
            <a:ext cx="822900" cy="31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400"/>
              <a:t>time</a:t>
            </a:r>
            <a:endParaRPr sz="2400"/>
          </a:p>
        </p:txBody>
      </p:sp>
      <p:pic>
        <p:nvPicPr>
          <p:cNvPr id="648" name="Google Shape;648;p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1000" y="821450"/>
            <a:ext cx="4528875" cy="1754335"/>
          </a:xfrm>
          <a:prstGeom prst="rect">
            <a:avLst/>
          </a:prstGeom>
          <a:noFill/>
          <a:ln>
            <a:noFill/>
          </a:ln>
        </p:spPr>
      </p:pic>
      <p:sp>
        <p:nvSpPr>
          <p:cNvPr id="649" name="Google Shape;649;p91"/>
          <p:cNvSpPr/>
          <p:nvPr/>
        </p:nvSpPr>
        <p:spPr>
          <a:xfrm>
            <a:off x="4829875" y="1346275"/>
            <a:ext cx="470700" cy="477600"/>
          </a:xfrm>
          <a:prstGeom prst="ellipse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ct</a:t>
            </a:r>
            <a:endParaRPr/>
          </a:p>
        </p:txBody>
      </p:sp>
      <p:sp>
        <p:nvSpPr>
          <p:cNvPr id="650" name="Google Shape;650;p91"/>
          <p:cNvSpPr/>
          <p:nvPr/>
        </p:nvSpPr>
        <p:spPr>
          <a:xfrm>
            <a:off x="4829875" y="1892750"/>
            <a:ext cx="470700" cy="477600"/>
          </a:xfrm>
          <a:prstGeom prst="ellipse">
            <a:avLst/>
          </a:prstGeom>
          <a:solidFill>
            <a:srgbClr val="E6B8A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ht</a:t>
            </a:r>
            <a:endParaRPr/>
          </a:p>
        </p:txBody>
      </p:sp>
      <p:pic>
        <p:nvPicPr>
          <p:cNvPr id="651" name="Google Shape;651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72450" y="2662135"/>
            <a:ext cx="4804343" cy="2262915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91"/>
          <p:cNvSpPr/>
          <p:nvPr/>
        </p:nvSpPr>
        <p:spPr>
          <a:xfrm>
            <a:off x="3498464" y="1647741"/>
            <a:ext cx="2556950" cy="1802200"/>
          </a:xfrm>
          <a:custGeom>
            <a:rect b="b" l="l" r="r" t="t"/>
            <a:pathLst>
              <a:path extrusionOk="0" h="72088" w="102278">
                <a:moveTo>
                  <a:pt x="72081" y="96"/>
                </a:moveTo>
                <a:cubicBezTo>
                  <a:pt x="74998" y="371"/>
                  <a:pt x="84575" y="-840"/>
                  <a:pt x="89584" y="1747"/>
                </a:cubicBezTo>
                <a:cubicBezTo>
                  <a:pt x="94593" y="4334"/>
                  <a:pt x="103289" y="9948"/>
                  <a:pt x="102133" y="15617"/>
                </a:cubicBezTo>
                <a:cubicBezTo>
                  <a:pt x="100977" y="21286"/>
                  <a:pt x="92942" y="32405"/>
                  <a:pt x="82649" y="35762"/>
                </a:cubicBezTo>
                <a:cubicBezTo>
                  <a:pt x="72357" y="39120"/>
                  <a:pt x="51716" y="35157"/>
                  <a:pt x="40378" y="35762"/>
                </a:cubicBezTo>
                <a:cubicBezTo>
                  <a:pt x="29040" y="36368"/>
                  <a:pt x="21334" y="36588"/>
                  <a:pt x="14619" y="39395"/>
                </a:cubicBezTo>
                <a:cubicBezTo>
                  <a:pt x="7904" y="42202"/>
                  <a:pt x="-626" y="47155"/>
                  <a:pt x="89" y="52604"/>
                </a:cubicBezTo>
                <a:cubicBezTo>
                  <a:pt x="805" y="58053"/>
                  <a:pt x="15775" y="68841"/>
                  <a:pt x="18912" y="72088"/>
                </a:cubicBezTo>
              </a:path>
            </a:pathLst>
          </a:custGeom>
          <a:noFill/>
          <a:ln cap="flat" cmpd="sng" w="19050">
            <a:solidFill>
              <a:srgbClr val="BF9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53" name="Google Shape;653;p91"/>
          <p:cNvSpPr/>
          <p:nvPr/>
        </p:nvSpPr>
        <p:spPr>
          <a:xfrm>
            <a:off x="3315610" y="2109141"/>
            <a:ext cx="2325900" cy="1332550"/>
          </a:xfrm>
          <a:custGeom>
            <a:rect b="b" l="l" r="r" t="t"/>
            <a:pathLst>
              <a:path extrusionOk="0" h="53302" w="93036">
                <a:moveTo>
                  <a:pt x="79066" y="464"/>
                </a:moveTo>
                <a:cubicBezTo>
                  <a:pt x="80552" y="464"/>
                  <a:pt x="85725" y="-527"/>
                  <a:pt x="87982" y="464"/>
                </a:cubicBezTo>
                <a:cubicBezTo>
                  <a:pt x="90239" y="1455"/>
                  <a:pt x="94147" y="4372"/>
                  <a:pt x="92606" y="6408"/>
                </a:cubicBezTo>
                <a:cubicBezTo>
                  <a:pt x="91065" y="8445"/>
                  <a:pt x="88919" y="11637"/>
                  <a:pt x="78736" y="12683"/>
                </a:cubicBezTo>
                <a:cubicBezTo>
                  <a:pt x="68554" y="13729"/>
                  <a:pt x="40152" y="12683"/>
                  <a:pt x="31511" y="12683"/>
                </a:cubicBezTo>
                <a:cubicBezTo>
                  <a:pt x="22870" y="12683"/>
                  <a:pt x="30631" y="11197"/>
                  <a:pt x="26888" y="12683"/>
                </a:cubicBezTo>
                <a:cubicBezTo>
                  <a:pt x="23145" y="14169"/>
                  <a:pt x="13513" y="18187"/>
                  <a:pt x="9055" y="21599"/>
                </a:cubicBezTo>
                <a:cubicBezTo>
                  <a:pt x="4597" y="25011"/>
                  <a:pt x="688" y="29139"/>
                  <a:pt x="138" y="33157"/>
                </a:cubicBezTo>
                <a:cubicBezTo>
                  <a:pt x="-412" y="37175"/>
                  <a:pt x="3827" y="42350"/>
                  <a:pt x="5753" y="45707"/>
                </a:cubicBezTo>
                <a:cubicBezTo>
                  <a:pt x="7680" y="49065"/>
                  <a:pt x="10706" y="52036"/>
                  <a:pt x="11697" y="53302"/>
                </a:cubicBezTo>
              </a:path>
            </a:pathLst>
          </a:custGeom>
          <a:noFill/>
          <a:ln cap="flat" cmpd="sng" w="19050">
            <a:solidFill>
              <a:srgbClr val="99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654" name="Google Shape;654;p91"/>
          <p:cNvSpPr txBox="1"/>
          <p:nvPr/>
        </p:nvSpPr>
        <p:spPr>
          <a:xfrm>
            <a:off x="6712225" y="986575"/>
            <a:ext cx="2014500" cy="1197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BEWARE: LSTM has two states! The internal cumulative one, and the bounded output one.</a:t>
            </a:r>
            <a:endParaRPr b="1"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9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660" name="Google Shape;660;p92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661" name="Google Shape;661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0625" y="821450"/>
            <a:ext cx="4605799" cy="401725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92"/>
          <p:cNvSpPr/>
          <p:nvPr/>
        </p:nvSpPr>
        <p:spPr>
          <a:xfrm>
            <a:off x="816200" y="1341450"/>
            <a:ext cx="27060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1     2     3     4     5     6     7   8</a:t>
            </a:r>
            <a:endParaRPr/>
          </a:p>
        </p:txBody>
      </p:sp>
      <p:cxnSp>
        <p:nvCxnSpPr>
          <p:cNvPr id="663" name="Google Shape;663;p92"/>
          <p:cNvCxnSpPr/>
          <p:nvPr/>
        </p:nvCxnSpPr>
        <p:spPr>
          <a:xfrm>
            <a:off x="11470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4" name="Google Shape;664;p92"/>
          <p:cNvCxnSpPr/>
          <p:nvPr/>
        </p:nvCxnSpPr>
        <p:spPr>
          <a:xfrm>
            <a:off x="149587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5" name="Google Shape;665;p92"/>
          <p:cNvCxnSpPr/>
          <p:nvPr/>
        </p:nvCxnSpPr>
        <p:spPr>
          <a:xfrm>
            <a:off x="28544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92"/>
          <p:cNvCxnSpPr/>
          <p:nvPr/>
        </p:nvCxnSpPr>
        <p:spPr>
          <a:xfrm>
            <a:off x="252362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7" name="Google Shape;667;p92"/>
          <p:cNvCxnSpPr/>
          <p:nvPr/>
        </p:nvCxnSpPr>
        <p:spPr>
          <a:xfrm>
            <a:off x="21941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8" name="Google Shape;668;p92"/>
          <p:cNvCxnSpPr/>
          <p:nvPr/>
        </p:nvCxnSpPr>
        <p:spPr>
          <a:xfrm>
            <a:off x="18450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9" name="Google Shape;669;p92"/>
          <p:cNvCxnSpPr/>
          <p:nvPr/>
        </p:nvCxnSpPr>
        <p:spPr>
          <a:xfrm>
            <a:off x="320327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0" name="Google Shape;670;p92"/>
          <p:cNvSpPr/>
          <p:nvPr/>
        </p:nvSpPr>
        <p:spPr>
          <a:xfrm>
            <a:off x="816200" y="1746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71" name="Google Shape;671;p92"/>
          <p:cNvCxnSpPr/>
          <p:nvPr/>
        </p:nvCxnSpPr>
        <p:spPr>
          <a:xfrm>
            <a:off x="114700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2" name="Google Shape;672;p92"/>
          <p:cNvCxnSpPr/>
          <p:nvPr/>
        </p:nvCxnSpPr>
        <p:spPr>
          <a:xfrm>
            <a:off x="149585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3" name="Google Shape;673;p92"/>
          <p:cNvSpPr/>
          <p:nvPr/>
        </p:nvSpPr>
        <p:spPr>
          <a:xfrm>
            <a:off x="1147025" y="21430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74" name="Google Shape;674;p92"/>
          <p:cNvCxnSpPr/>
          <p:nvPr/>
        </p:nvCxnSpPr>
        <p:spPr>
          <a:xfrm>
            <a:off x="147782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92"/>
          <p:cNvCxnSpPr/>
          <p:nvPr/>
        </p:nvCxnSpPr>
        <p:spPr>
          <a:xfrm>
            <a:off x="182667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6" name="Google Shape;676;p92"/>
          <p:cNvSpPr/>
          <p:nvPr/>
        </p:nvSpPr>
        <p:spPr>
          <a:xfrm>
            <a:off x="1477825" y="25508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77" name="Google Shape;677;p92"/>
          <p:cNvCxnSpPr/>
          <p:nvPr/>
        </p:nvCxnSpPr>
        <p:spPr>
          <a:xfrm>
            <a:off x="180862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92"/>
          <p:cNvCxnSpPr/>
          <p:nvPr/>
        </p:nvCxnSpPr>
        <p:spPr>
          <a:xfrm>
            <a:off x="215747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92"/>
          <p:cNvSpPr/>
          <p:nvPr/>
        </p:nvSpPr>
        <p:spPr>
          <a:xfrm>
            <a:off x="1808600" y="2962363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80" name="Google Shape;680;p92"/>
          <p:cNvCxnSpPr/>
          <p:nvPr/>
        </p:nvCxnSpPr>
        <p:spPr>
          <a:xfrm>
            <a:off x="213940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1" name="Google Shape;681;p92"/>
          <p:cNvCxnSpPr/>
          <p:nvPr/>
        </p:nvCxnSpPr>
        <p:spPr>
          <a:xfrm>
            <a:off x="248825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2" name="Google Shape;682;p92"/>
          <p:cNvSpPr/>
          <p:nvPr/>
        </p:nvSpPr>
        <p:spPr>
          <a:xfrm>
            <a:off x="2157475" y="33798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83" name="Google Shape;683;p92"/>
          <p:cNvCxnSpPr/>
          <p:nvPr/>
        </p:nvCxnSpPr>
        <p:spPr>
          <a:xfrm>
            <a:off x="248827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92"/>
          <p:cNvCxnSpPr/>
          <p:nvPr/>
        </p:nvCxnSpPr>
        <p:spPr>
          <a:xfrm>
            <a:off x="283712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85" name="Google Shape;685;p92"/>
          <p:cNvSpPr/>
          <p:nvPr/>
        </p:nvSpPr>
        <p:spPr>
          <a:xfrm>
            <a:off x="1161650" y="4357975"/>
            <a:ext cx="19944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1     2     3     4     5   6</a:t>
            </a:r>
            <a:endParaRPr/>
          </a:p>
        </p:txBody>
      </p:sp>
      <p:cxnSp>
        <p:nvCxnSpPr>
          <p:cNvPr id="686" name="Google Shape;686;p92"/>
          <p:cNvCxnSpPr/>
          <p:nvPr/>
        </p:nvCxnSpPr>
        <p:spPr>
          <a:xfrm>
            <a:off x="18293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92"/>
          <p:cNvCxnSpPr/>
          <p:nvPr/>
        </p:nvCxnSpPr>
        <p:spPr>
          <a:xfrm>
            <a:off x="28217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92"/>
          <p:cNvCxnSpPr/>
          <p:nvPr/>
        </p:nvCxnSpPr>
        <p:spPr>
          <a:xfrm>
            <a:off x="24909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92"/>
          <p:cNvCxnSpPr/>
          <p:nvPr/>
        </p:nvCxnSpPr>
        <p:spPr>
          <a:xfrm>
            <a:off x="21601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90" name="Google Shape;690;p92"/>
          <p:cNvSpPr/>
          <p:nvPr/>
        </p:nvSpPr>
        <p:spPr>
          <a:xfrm>
            <a:off x="2476275" y="38031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691" name="Google Shape;691;p92"/>
          <p:cNvCxnSpPr/>
          <p:nvPr/>
        </p:nvCxnSpPr>
        <p:spPr>
          <a:xfrm>
            <a:off x="280707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2" name="Google Shape;692;p92"/>
          <p:cNvCxnSpPr/>
          <p:nvPr/>
        </p:nvCxnSpPr>
        <p:spPr>
          <a:xfrm>
            <a:off x="315592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92"/>
          <p:cNvCxnSpPr/>
          <p:nvPr/>
        </p:nvCxnSpPr>
        <p:spPr>
          <a:xfrm>
            <a:off x="1498525" y="43793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92"/>
          <p:cNvCxnSpPr/>
          <p:nvPr/>
        </p:nvCxnSpPr>
        <p:spPr>
          <a:xfrm>
            <a:off x="1317775" y="2472575"/>
            <a:ext cx="21300" cy="18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5" name="Google Shape;695;p92"/>
          <p:cNvCxnSpPr/>
          <p:nvPr/>
        </p:nvCxnSpPr>
        <p:spPr>
          <a:xfrm>
            <a:off x="1637900" y="2878075"/>
            <a:ext cx="0" cy="14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6" name="Google Shape;696;p92"/>
          <p:cNvCxnSpPr/>
          <p:nvPr/>
        </p:nvCxnSpPr>
        <p:spPr>
          <a:xfrm flipH="1">
            <a:off x="1936725" y="3286675"/>
            <a:ext cx="10800" cy="105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7" name="Google Shape;697;p92"/>
          <p:cNvCxnSpPr/>
          <p:nvPr/>
        </p:nvCxnSpPr>
        <p:spPr>
          <a:xfrm flipH="1">
            <a:off x="2326100" y="3698188"/>
            <a:ext cx="10800" cy="65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8" name="Google Shape;698;p92"/>
          <p:cNvCxnSpPr/>
          <p:nvPr/>
        </p:nvCxnSpPr>
        <p:spPr>
          <a:xfrm>
            <a:off x="2651675" y="4105250"/>
            <a:ext cx="0" cy="234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99" name="Google Shape;699;p92"/>
          <p:cNvCxnSpPr>
            <a:stCxn id="690" idx="2"/>
          </p:cNvCxnSpPr>
          <p:nvPr/>
        </p:nvCxnSpPr>
        <p:spPr>
          <a:xfrm>
            <a:off x="2999175" y="4112750"/>
            <a:ext cx="4500" cy="23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00" name="Google Shape;700;p92"/>
          <p:cNvSpPr txBox="1"/>
          <p:nvPr/>
        </p:nvSpPr>
        <p:spPr>
          <a:xfrm>
            <a:off x="330375" y="126795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701" name="Google Shape;701;p92"/>
          <p:cNvSpPr txBox="1"/>
          <p:nvPr/>
        </p:nvSpPr>
        <p:spPr>
          <a:xfrm>
            <a:off x="480675" y="4279225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9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707" name="Google Shape;707;p93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08" name="Google Shape;708;p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450" y="1461675"/>
            <a:ext cx="52101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09" name="Google Shape;709;p93"/>
          <p:cNvSpPr/>
          <p:nvPr/>
        </p:nvSpPr>
        <p:spPr>
          <a:xfrm>
            <a:off x="816200" y="1341450"/>
            <a:ext cx="27060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1     2     3     4     5     6     7   8</a:t>
            </a:r>
            <a:endParaRPr/>
          </a:p>
        </p:txBody>
      </p:sp>
      <p:cxnSp>
        <p:nvCxnSpPr>
          <p:cNvPr id="710" name="Google Shape;710;p93"/>
          <p:cNvCxnSpPr/>
          <p:nvPr/>
        </p:nvCxnSpPr>
        <p:spPr>
          <a:xfrm>
            <a:off x="11470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1" name="Google Shape;711;p93"/>
          <p:cNvCxnSpPr/>
          <p:nvPr/>
        </p:nvCxnSpPr>
        <p:spPr>
          <a:xfrm>
            <a:off x="149587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2" name="Google Shape;712;p93"/>
          <p:cNvCxnSpPr/>
          <p:nvPr/>
        </p:nvCxnSpPr>
        <p:spPr>
          <a:xfrm>
            <a:off x="28544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3" name="Google Shape;713;p93"/>
          <p:cNvCxnSpPr/>
          <p:nvPr/>
        </p:nvCxnSpPr>
        <p:spPr>
          <a:xfrm>
            <a:off x="252362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4" name="Google Shape;714;p93"/>
          <p:cNvCxnSpPr/>
          <p:nvPr/>
        </p:nvCxnSpPr>
        <p:spPr>
          <a:xfrm>
            <a:off x="21941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5" name="Google Shape;715;p93"/>
          <p:cNvCxnSpPr/>
          <p:nvPr/>
        </p:nvCxnSpPr>
        <p:spPr>
          <a:xfrm>
            <a:off x="18450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6" name="Google Shape;716;p93"/>
          <p:cNvCxnSpPr/>
          <p:nvPr/>
        </p:nvCxnSpPr>
        <p:spPr>
          <a:xfrm>
            <a:off x="320327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7" name="Google Shape;717;p93"/>
          <p:cNvSpPr/>
          <p:nvPr/>
        </p:nvSpPr>
        <p:spPr>
          <a:xfrm>
            <a:off x="816200" y="1746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18" name="Google Shape;718;p93"/>
          <p:cNvCxnSpPr/>
          <p:nvPr/>
        </p:nvCxnSpPr>
        <p:spPr>
          <a:xfrm>
            <a:off x="114700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19" name="Google Shape;719;p93"/>
          <p:cNvCxnSpPr/>
          <p:nvPr/>
        </p:nvCxnSpPr>
        <p:spPr>
          <a:xfrm>
            <a:off x="149585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0" name="Google Shape;720;p93"/>
          <p:cNvSpPr/>
          <p:nvPr/>
        </p:nvSpPr>
        <p:spPr>
          <a:xfrm>
            <a:off x="1147025" y="21430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21" name="Google Shape;721;p93"/>
          <p:cNvCxnSpPr/>
          <p:nvPr/>
        </p:nvCxnSpPr>
        <p:spPr>
          <a:xfrm>
            <a:off x="147782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2" name="Google Shape;722;p93"/>
          <p:cNvCxnSpPr/>
          <p:nvPr/>
        </p:nvCxnSpPr>
        <p:spPr>
          <a:xfrm>
            <a:off x="182667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3" name="Google Shape;723;p93"/>
          <p:cNvSpPr/>
          <p:nvPr/>
        </p:nvSpPr>
        <p:spPr>
          <a:xfrm>
            <a:off x="1477825" y="25508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24" name="Google Shape;724;p93"/>
          <p:cNvCxnSpPr/>
          <p:nvPr/>
        </p:nvCxnSpPr>
        <p:spPr>
          <a:xfrm>
            <a:off x="180862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5" name="Google Shape;725;p93"/>
          <p:cNvCxnSpPr/>
          <p:nvPr/>
        </p:nvCxnSpPr>
        <p:spPr>
          <a:xfrm>
            <a:off x="215747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6" name="Google Shape;726;p93"/>
          <p:cNvSpPr/>
          <p:nvPr/>
        </p:nvSpPr>
        <p:spPr>
          <a:xfrm>
            <a:off x="1808600" y="2962363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27" name="Google Shape;727;p93"/>
          <p:cNvCxnSpPr/>
          <p:nvPr/>
        </p:nvCxnSpPr>
        <p:spPr>
          <a:xfrm>
            <a:off x="213940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28" name="Google Shape;728;p93"/>
          <p:cNvCxnSpPr/>
          <p:nvPr/>
        </p:nvCxnSpPr>
        <p:spPr>
          <a:xfrm>
            <a:off x="248825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29" name="Google Shape;729;p93"/>
          <p:cNvSpPr/>
          <p:nvPr/>
        </p:nvSpPr>
        <p:spPr>
          <a:xfrm>
            <a:off x="2157475" y="33798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30" name="Google Shape;730;p93"/>
          <p:cNvCxnSpPr/>
          <p:nvPr/>
        </p:nvCxnSpPr>
        <p:spPr>
          <a:xfrm>
            <a:off x="248827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1" name="Google Shape;731;p93"/>
          <p:cNvCxnSpPr/>
          <p:nvPr/>
        </p:nvCxnSpPr>
        <p:spPr>
          <a:xfrm>
            <a:off x="283712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2" name="Google Shape;732;p93"/>
          <p:cNvSpPr/>
          <p:nvPr/>
        </p:nvSpPr>
        <p:spPr>
          <a:xfrm>
            <a:off x="1161650" y="4357975"/>
            <a:ext cx="19944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1     2     3     4     5   6</a:t>
            </a:r>
            <a:endParaRPr/>
          </a:p>
        </p:txBody>
      </p:sp>
      <p:cxnSp>
        <p:nvCxnSpPr>
          <p:cNvPr id="733" name="Google Shape;733;p93"/>
          <p:cNvCxnSpPr/>
          <p:nvPr/>
        </p:nvCxnSpPr>
        <p:spPr>
          <a:xfrm>
            <a:off x="18293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4" name="Google Shape;734;p93"/>
          <p:cNvCxnSpPr/>
          <p:nvPr/>
        </p:nvCxnSpPr>
        <p:spPr>
          <a:xfrm>
            <a:off x="28217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5" name="Google Shape;735;p93"/>
          <p:cNvCxnSpPr/>
          <p:nvPr/>
        </p:nvCxnSpPr>
        <p:spPr>
          <a:xfrm>
            <a:off x="24909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6" name="Google Shape;736;p93"/>
          <p:cNvCxnSpPr/>
          <p:nvPr/>
        </p:nvCxnSpPr>
        <p:spPr>
          <a:xfrm>
            <a:off x="21601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37" name="Google Shape;737;p93"/>
          <p:cNvSpPr/>
          <p:nvPr/>
        </p:nvSpPr>
        <p:spPr>
          <a:xfrm>
            <a:off x="2476275" y="38031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38" name="Google Shape;738;p93"/>
          <p:cNvCxnSpPr/>
          <p:nvPr/>
        </p:nvCxnSpPr>
        <p:spPr>
          <a:xfrm>
            <a:off x="280707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39" name="Google Shape;739;p93"/>
          <p:cNvCxnSpPr/>
          <p:nvPr/>
        </p:nvCxnSpPr>
        <p:spPr>
          <a:xfrm>
            <a:off x="315592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0" name="Google Shape;740;p93"/>
          <p:cNvCxnSpPr/>
          <p:nvPr/>
        </p:nvCxnSpPr>
        <p:spPr>
          <a:xfrm>
            <a:off x="1498525" y="43793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41" name="Google Shape;741;p93"/>
          <p:cNvCxnSpPr/>
          <p:nvPr/>
        </p:nvCxnSpPr>
        <p:spPr>
          <a:xfrm>
            <a:off x="1317775" y="2472575"/>
            <a:ext cx="21300" cy="18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2" name="Google Shape;742;p93"/>
          <p:cNvCxnSpPr/>
          <p:nvPr/>
        </p:nvCxnSpPr>
        <p:spPr>
          <a:xfrm>
            <a:off x="1637900" y="2878075"/>
            <a:ext cx="0" cy="14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3" name="Google Shape;743;p93"/>
          <p:cNvCxnSpPr/>
          <p:nvPr/>
        </p:nvCxnSpPr>
        <p:spPr>
          <a:xfrm flipH="1">
            <a:off x="1936725" y="3286675"/>
            <a:ext cx="10800" cy="105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4" name="Google Shape;744;p93"/>
          <p:cNvCxnSpPr/>
          <p:nvPr/>
        </p:nvCxnSpPr>
        <p:spPr>
          <a:xfrm flipH="1">
            <a:off x="2326100" y="3698188"/>
            <a:ext cx="10800" cy="65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5" name="Google Shape;745;p93"/>
          <p:cNvCxnSpPr/>
          <p:nvPr/>
        </p:nvCxnSpPr>
        <p:spPr>
          <a:xfrm>
            <a:off x="2651675" y="4105250"/>
            <a:ext cx="0" cy="234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46" name="Google Shape;746;p93"/>
          <p:cNvCxnSpPr>
            <a:stCxn id="737" idx="2"/>
          </p:cNvCxnSpPr>
          <p:nvPr/>
        </p:nvCxnSpPr>
        <p:spPr>
          <a:xfrm>
            <a:off x="2999175" y="4112750"/>
            <a:ext cx="4500" cy="23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47" name="Google Shape;747;p93"/>
          <p:cNvSpPr txBox="1"/>
          <p:nvPr/>
        </p:nvSpPr>
        <p:spPr>
          <a:xfrm>
            <a:off x="330375" y="126795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748" name="Google Shape;748;p93"/>
          <p:cNvSpPr txBox="1"/>
          <p:nvPr/>
        </p:nvSpPr>
        <p:spPr>
          <a:xfrm>
            <a:off x="480675" y="4279225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  <p:sp>
        <p:nvSpPr>
          <p:cNvPr id="749" name="Google Shape;749;p93"/>
          <p:cNvSpPr txBox="1"/>
          <p:nvPr/>
        </p:nvSpPr>
        <p:spPr>
          <a:xfrm>
            <a:off x="4144925" y="4337325"/>
            <a:ext cx="2567700" cy="393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obtain 1024 </a:t>
            </a:r>
            <a:r>
              <a:rPr b="1" lang="ca"/>
              <a:t>y</a:t>
            </a:r>
            <a:r>
              <a:rPr lang="ca"/>
              <a:t> sequences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755" name="Google Shape;755;p94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756" name="Google Shape;756;p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61450" y="1461675"/>
            <a:ext cx="5210175" cy="26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94"/>
          <p:cNvSpPr/>
          <p:nvPr/>
        </p:nvSpPr>
        <p:spPr>
          <a:xfrm>
            <a:off x="816200" y="1341450"/>
            <a:ext cx="27060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1     2     3     4     5     6     7   8</a:t>
            </a:r>
            <a:endParaRPr/>
          </a:p>
        </p:txBody>
      </p:sp>
      <p:cxnSp>
        <p:nvCxnSpPr>
          <p:cNvPr id="758" name="Google Shape;758;p94"/>
          <p:cNvCxnSpPr/>
          <p:nvPr/>
        </p:nvCxnSpPr>
        <p:spPr>
          <a:xfrm>
            <a:off x="11470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59" name="Google Shape;759;p94"/>
          <p:cNvCxnSpPr/>
          <p:nvPr/>
        </p:nvCxnSpPr>
        <p:spPr>
          <a:xfrm>
            <a:off x="149587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0" name="Google Shape;760;p94"/>
          <p:cNvCxnSpPr/>
          <p:nvPr/>
        </p:nvCxnSpPr>
        <p:spPr>
          <a:xfrm>
            <a:off x="28544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1" name="Google Shape;761;p94"/>
          <p:cNvCxnSpPr/>
          <p:nvPr/>
        </p:nvCxnSpPr>
        <p:spPr>
          <a:xfrm>
            <a:off x="252362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2" name="Google Shape;762;p94"/>
          <p:cNvCxnSpPr/>
          <p:nvPr/>
        </p:nvCxnSpPr>
        <p:spPr>
          <a:xfrm>
            <a:off x="2194125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3" name="Google Shape;763;p94"/>
          <p:cNvCxnSpPr/>
          <p:nvPr/>
        </p:nvCxnSpPr>
        <p:spPr>
          <a:xfrm>
            <a:off x="1845000" y="1356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4" name="Google Shape;764;p94"/>
          <p:cNvCxnSpPr/>
          <p:nvPr/>
        </p:nvCxnSpPr>
        <p:spPr>
          <a:xfrm>
            <a:off x="3203275" y="13467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5" name="Google Shape;765;p94"/>
          <p:cNvSpPr/>
          <p:nvPr/>
        </p:nvSpPr>
        <p:spPr>
          <a:xfrm>
            <a:off x="816200" y="1746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66" name="Google Shape;766;p94"/>
          <p:cNvCxnSpPr/>
          <p:nvPr/>
        </p:nvCxnSpPr>
        <p:spPr>
          <a:xfrm>
            <a:off x="114700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67" name="Google Shape;767;p94"/>
          <p:cNvCxnSpPr/>
          <p:nvPr/>
        </p:nvCxnSpPr>
        <p:spPr>
          <a:xfrm>
            <a:off x="1495850" y="1741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8" name="Google Shape;768;p94"/>
          <p:cNvSpPr/>
          <p:nvPr/>
        </p:nvSpPr>
        <p:spPr>
          <a:xfrm>
            <a:off x="1147025" y="21430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69" name="Google Shape;769;p94"/>
          <p:cNvCxnSpPr/>
          <p:nvPr/>
        </p:nvCxnSpPr>
        <p:spPr>
          <a:xfrm>
            <a:off x="147782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0" name="Google Shape;770;p94"/>
          <p:cNvCxnSpPr/>
          <p:nvPr/>
        </p:nvCxnSpPr>
        <p:spPr>
          <a:xfrm>
            <a:off x="1826675" y="21370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1" name="Google Shape;771;p94"/>
          <p:cNvSpPr/>
          <p:nvPr/>
        </p:nvSpPr>
        <p:spPr>
          <a:xfrm>
            <a:off x="1477825" y="25508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72" name="Google Shape;772;p94"/>
          <p:cNvCxnSpPr/>
          <p:nvPr/>
        </p:nvCxnSpPr>
        <p:spPr>
          <a:xfrm>
            <a:off x="180862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3" name="Google Shape;773;p94"/>
          <p:cNvCxnSpPr/>
          <p:nvPr/>
        </p:nvCxnSpPr>
        <p:spPr>
          <a:xfrm>
            <a:off x="2157475" y="2544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4" name="Google Shape;774;p94"/>
          <p:cNvSpPr/>
          <p:nvPr/>
        </p:nvSpPr>
        <p:spPr>
          <a:xfrm>
            <a:off x="1808600" y="2962363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75" name="Google Shape;775;p94"/>
          <p:cNvCxnSpPr/>
          <p:nvPr/>
        </p:nvCxnSpPr>
        <p:spPr>
          <a:xfrm>
            <a:off x="213940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6" name="Google Shape;776;p94"/>
          <p:cNvCxnSpPr/>
          <p:nvPr/>
        </p:nvCxnSpPr>
        <p:spPr>
          <a:xfrm>
            <a:off x="2488250" y="29564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77" name="Google Shape;777;p94"/>
          <p:cNvSpPr/>
          <p:nvPr/>
        </p:nvSpPr>
        <p:spPr>
          <a:xfrm>
            <a:off x="2157475" y="33798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78" name="Google Shape;778;p94"/>
          <p:cNvCxnSpPr/>
          <p:nvPr/>
        </p:nvCxnSpPr>
        <p:spPr>
          <a:xfrm>
            <a:off x="248827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79" name="Google Shape;779;p94"/>
          <p:cNvCxnSpPr/>
          <p:nvPr/>
        </p:nvCxnSpPr>
        <p:spPr>
          <a:xfrm>
            <a:off x="2837125" y="33738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0" name="Google Shape;780;p94"/>
          <p:cNvSpPr/>
          <p:nvPr/>
        </p:nvSpPr>
        <p:spPr>
          <a:xfrm>
            <a:off x="1161650" y="4357975"/>
            <a:ext cx="19944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1     2     3     4     5   6</a:t>
            </a:r>
            <a:endParaRPr/>
          </a:p>
        </p:txBody>
      </p:sp>
      <p:cxnSp>
        <p:nvCxnSpPr>
          <p:cNvPr id="781" name="Google Shape;781;p94"/>
          <p:cNvCxnSpPr/>
          <p:nvPr/>
        </p:nvCxnSpPr>
        <p:spPr>
          <a:xfrm>
            <a:off x="18293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2" name="Google Shape;782;p94"/>
          <p:cNvCxnSpPr/>
          <p:nvPr/>
        </p:nvCxnSpPr>
        <p:spPr>
          <a:xfrm>
            <a:off x="28217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3" name="Google Shape;783;p94"/>
          <p:cNvCxnSpPr/>
          <p:nvPr/>
        </p:nvCxnSpPr>
        <p:spPr>
          <a:xfrm>
            <a:off x="24909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4" name="Google Shape;784;p94"/>
          <p:cNvCxnSpPr/>
          <p:nvPr/>
        </p:nvCxnSpPr>
        <p:spPr>
          <a:xfrm>
            <a:off x="2160125" y="4363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85" name="Google Shape;785;p94"/>
          <p:cNvSpPr/>
          <p:nvPr/>
        </p:nvSpPr>
        <p:spPr>
          <a:xfrm>
            <a:off x="2476275" y="38031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786" name="Google Shape;786;p94"/>
          <p:cNvCxnSpPr/>
          <p:nvPr/>
        </p:nvCxnSpPr>
        <p:spPr>
          <a:xfrm>
            <a:off x="280707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7" name="Google Shape;787;p94"/>
          <p:cNvCxnSpPr/>
          <p:nvPr/>
        </p:nvCxnSpPr>
        <p:spPr>
          <a:xfrm>
            <a:off x="3155925" y="37972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8" name="Google Shape;788;p94"/>
          <p:cNvCxnSpPr/>
          <p:nvPr/>
        </p:nvCxnSpPr>
        <p:spPr>
          <a:xfrm>
            <a:off x="1498525" y="43793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89" name="Google Shape;789;p94"/>
          <p:cNvCxnSpPr/>
          <p:nvPr/>
        </p:nvCxnSpPr>
        <p:spPr>
          <a:xfrm>
            <a:off x="1317775" y="2472575"/>
            <a:ext cx="21300" cy="18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0" name="Google Shape;790;p94"/>
          <p:cNvCxnSpPr/>
          <p:nvPr/>
        </p:nvCxnSpPr>
        <p:spPr>
          <a:xfrm>
            <a:off x="1637900" y="2878075"/>
            <a:ext cx="0" cy="14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1" name="Google Shape;791;p94"/>
          <p:cNvCxnSpPr/>
          <p:nvPr/>
        </p:nvCxnSpPr>
        <p:spPr>
          <a:xfrm flipH="1">
            <a:off x="1936725" y="3286675"/>
            <a:ext cx="10800" cy="1056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2" name="Google Shape;792;p94"/>
          <p:cNvCxnSpPr/>
          <p:nvPr/>
        </p:nvCxnSpPr>
        <p:spPr>
          <a:xfrm flipH="1">
            <a:off x="2326100" y="3698188"/>
            <a:ext cx="10800" cy="651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3" name="Google Shape;793;p94"/>
          <p:cNvCxnSpPr/>
          <p:nvPr/>
        </p:nvCxnSpPr>
        <p:spPr>
          <a:xfrm>
            <a:off x="2651675" y="4105250"/>
            <a:ext cx="0" cy="234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794" name="Google Shape;794;p94"/>
          <p:cNvCxnSpPr>
            <a:stCxn id="785" idx="2"/>
          </p:cNvCxnSpPr>
          <p:nvPr/>
        </p:nvCxnSpPr>
        <p:spPr>
          <a:xfrm>
            <a:off x="2999175" y="4112750"/>
            <a:ext cx="4500" cy="2379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95" name="Google Shape;795;p94"/>
          <p:cNvSpPr txBox="1"/>
          <p:nvPr/>
        </p:nvSpPr>
        <p:spPr>
          <a:xfrm>
            <a:off x="330375" y="126795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796" name="Google Shape;796;p94"/>
          <p:cNvSpPr txBox="1"/>
          <p:nvPr/>
        </p:nvSpPr>
        <p:spPr>
          <a:xfrm>
            <a:off x="480675" y="4279225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  <p:sp>
        <p:nvSpPr>
          <p:cNvPr id="797" name="Google Shape;797;p94"/>
          <p:cNvSpPr txBox="1"/>
          <p:nvPr/>
        </p:nvSpPr>
        <p:spPr>
          <a:xfrm>
            <a:off x="4144925" y="4337325"/>
            <a:ext cx="2567700" cy="393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obtain 1024 </a:t>
            </a:r>
            <a:r>
              <a:rPr b="1" lang="ca"/>
              <a:t>y</a:t>
            </a:r>
            <a:r>
              <a:rPr lang="ca"/>
              <a:t> sequences</a:t>
            </a:r>
            <a:endParaRPr/>
          </a:p>
        </p:txBody>
      </p:sp>
      <p:sp>
        <p:nvSpPr>
          <p:cNvPr id="798" name="Google Shape;798;p94"/>
          <p:cNvSpPr/>
          <p:nvPr/>
        </p:nvSpPr>
        <p:spPr>
          <a:xfrm>
            <a:off x="2341050" y="2096888"/>
            <a:ext cx="4461900" cy="9909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Observe the axis shape of the convolutional layer: [bsize, channels, seq_len], different than RNN!</a:t>
            </a:r>
            <a:endParaRPr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3" name="Google Shape;803;p9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804" name="Google Shape;804;p95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 Layer (padding)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05" name="Google Shape;805;p95"/>
          <p:cNvSpPr txBox="1"/>
          <p:nvPr/>
        </p:nvSpPr>
        <p:spPr>
          <a:xfrm>
            <a:off x="0" y="113190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806" name="Google Shape;806;p95"/>
          <p:cNvSpPr txBox="1"/>
          <p:nvPr/>
        </p:nvSpPr>
        <p:spPr>
          <a:xfrm>
            <a:off x="0" y="440640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  <p:sp>
        <p:nvSpPr>
          <p:cNvPr id="807" name="Google Shape;807;p95"/>
          <p:cNvSpPr txBox="1"/>
          <p:nvPr/>
        </p:nvSpPr>
        <p:spPr>
          <a:xfrm>
            <a:off x="4144925" y="4337325"/>
            <a:ext cx="2567700" cy="393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obtain 1024 </a:t>
            </a:r>
            <a:r>
              <a:rPr b="1" lang="ca"/>
              <a:t>y</a:t>
            </a:r>
            <a:r>
              <a:rPr lang="ca"/>
              <a:t> sequences</a:t>
            </a:r>
            <a:endParaRPr/>
          </a:p>
        </p:txBody>
      </p:sp>
      <p:pic>
        <p:nvPicPr>
          <p:cNvPr id="808" name="Google Shape;808;p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6275" y="1077088"/>
            <a:ext cx="5295900" cy="2676525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95"/>
          <p:cNvSpPr/>
          <p:nvPr/>
        </p:nvSpPr>
        <p:spPr>
          <a:xfrm>
            <a:off x="629150" y="1126638"/>
            <a:ext cx="27060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1     2     3     4     5     6     7   8</a:t>
            </a:r>
            <a:endParaRPr/>
          </a:p>
        </p:txBody>
      </p:sp>
      <p:cxnSp>
        <p:nvCxnSpPr>
          <p:cNvPr id="810" name="Google Shape;810;p95"/>
          <p:cNvCxnSpPr/>
          <p:nvPr/>
        </p:nvCxnSpPr>
        <p:spPr>
          <a:xfrm>
            <a:off x="959975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1" name="Google Shape;811;p95"/>
          <p:cNvCxnSpPr/>
          <p:nvPr/>
        </p:nvCxnSpPr>
        <p:spPr>
          <a:xfrm>
            <a:off x="1308825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2" name="Google Shape;812;p95"/>
          <p:cNvCxnSpPr/>
          <p:nvPr/>
        </p:nvCxnSpPr>
        <p:spPr>
          <a:xfrm>
            <a:off x="2667350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3" name="Google Shape;813;p95"/>
          <p:cNvCxnSpPr/>
          <p:nvPr/>
        </p:nvCxnSpPr>
        <p:spPr>
          <a:xfrm>
            <a:off x="2336575" y="11318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4" name="Google Shape;814;p95"/>
          <p:cNvCxnSpPr/>
          <p:nvPr/>
        </p:nvCxnSpPr>
        <p:spPr>
          <a:xfrm>
            <a:off x="2007075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5" name="Google Shape;815;p95"/>
          <p:cNvCxnSpPr/>
          <p:nvPr/>
        </p:nvCxnSpPr>
        <p:spPr>
          <a:xfrm>
            <a:off x="1657950" y="1142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6" name="Google Shape;816;p95"/>
          <p:cNvCxnSpPr/>
          <p:nvPr/>
        </p:nvCxnSpPr>
        <p:spPr>
          <a:xfrm>
            <a:off x="3016225" y="11318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7" name="Google Shape;817;p95"/>
          <p:cNvSpPr/>
          <p:nvPr/>
        </p:nvSpPr>
        <p:spPr>
          <a:xfrm>
            <a:off x="634475" y="18239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18" name="Google Shape;818;p95"/>
          <p:cNvCxnSpPr/>
          <p:nvPr/>
        </p:nvCxnSpPr>
        <p:spPr>
          <a:xfrm>
            <a:off x="965275" y="18179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19" name="Google Shape;819;p95"/>
          <p:cNvCxnSpPr/>
          <p:nvPr/>
        </p:nvCxnSpPr>
        <p:spPr>
          <a:xfrm>
            <a:off x="1314125" y="18179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0" name="Google Shape;820;p95"/>
          <p:cNvSpPr/>
          <p:nvPr/>
        </p:nvSpPr>
        <p:spPr>
          <a:xfrm>
            <a:off x="965275" y="21867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21" name="Google Shape;821;p95"/>
          <p:cNvCxnSpPr/>
          <p:nvPr/>
        </p:nvCxnSpPr>
        <p:spPr>
          <a:xfrm>
            <a:off x="1296075" y="21807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2" name="Google Shape;822;p95"/>
          <p:cNvCxnSpPr/>
          <p:nvPr/>
        </p:nvCxnSpPr>
        <p:spPr>
          <a:xfrm>
            <a:off x="1644925" y="21807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3" name="Google Shape;823;p95"/>
          <p:cNvSpPr/>
          <p:nvPr/>
        </p:nvSpPr>
        <p:spPr>
          <a:xfrm>
            <a:off x="1296075" y="25708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24" name="Google Shape;824;p95"/>
          <p:cNvCxnSpPr/>
          <p:nvPr/>
        </p:nvCxnSpPr>
        <p:spPr>
          <a:xfrm>
            <a:off x="1626875" y="25649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5" name="Google Shape;825;p95"/>
          <p:cNvCxnSpPr/>
          <p:nvPr/>
        </p:nvCxnSpPr>
        <p:spPr>
          <a:xfrm>
            <a:off x="1975725" y="25649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6" name="Google Shape;826;p95"/>
          <p:cNvSpPr/>
          <p:nvPr/>
        </p:nvSpPr>
        <p:spPr>
          <a:xfrm>
            <a:off x="1646950" y="292075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27" name="Google Shape;827;p95"/>
          <p:cNvCxnSpPr/>
          <p:nvPr/>
        </p:nvCxnSpPr>
        <p:spPr>
          <a:xfrm>
            <a:off x="1977750" y="29148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28" name="Google Shape;828;p95"/>
          <p:cNvCxnSpPr/>
          <p:nvPr/>
        </p:nvCxnSpPr>
        <p:spPr>
          <a:xfrm>
            <a:off x="2326600" y="29148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29" name="Google Shape;829;p95"/>
          <p:cNvSpPr/>
          <p:nvPr/>
        </p:nvSpPr>
        <p:spPr>
          <a:xfrm>
            <a:off x="1977688" y="32765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30" name="Google Shape;830;p95"/>
          <p:cNvCxnSpPr/>
          <p:nvPr/>
        </p:nvCxnSpPr>
        <p:spPr>
          <a:xfrm>
            <a:off x="2308488" y="32706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1" name="Google Shape;831;p95"/>
          <p:cNvCxnSpPr/>
          <p:nvPr/>
        </p:nvCxnSpPr>
        <p:spPr>
          <a:xfrm>
            <a:off x="2657338" y="32706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2" name="Google Shape;832;p95"/>
          <p:cNvSpPr/>
          <p:nvPr/>
        </p:nvSpPr>
        <p:spPr>
          <a:xfrm>
            <a:off x="626475" y="4480700"/>
            <a:ext cx="26985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1     2     3     4     5    6     7    8  </a:t>
            </a:r>
            <a:endParaRPr/>
          </a:p>
        </p:txBody>
      </p:sp>
      <p:cxnSp>
        <p:nvCxnSpPr>
          <p:cNvPr id="833" name="Google Shape;833;p95"/>
          <p:cNvCxnSpPr/>
          <p:nvPr/>
        </p:nvCxnSpPr>
        <p:spPr>
          <a:xfrm>
            <a:off x="16449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4" name="Google Shape;834;p95"/>
          <p:cNvCxnSpPr/>
          <p:nvPr/>
        </p:nvCxnSpPr>
        <p:spPr>
          <a:xfrm>
            <a:off x="26373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5" name="Google Shape;835;p95"/>
          <p:cNvCxnSpPr/>
          <p:nvPr/>
        </p:nvCxnSpPr>
        <p:spPr>
          <a:xfrm>
            <a:off x="23065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6" name="Google Shape;836;p95"/>
          <p:cNvCxnSpPr/>
          <p:nvPr/>
        </p:nvCxnSpPr>
        <p:spPr>
          <a:xfrm>
            <a:off x="19757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37" name="Google Shape;837;p95"/>
          <p:cNvSpPr/>
          <p:nvPr/>
        </p:nvSpPr>
        <p:spPr>
          <a:xfrm>
            <a:off x="2306550" y="36377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38" name="Google Shape;838;p95"/>
          <p:cNvCxnSpPr/>
          <p:nvPr/>
        </p:nvCxnSpPr>
        <p:spPr>
          <a:xfrm>
            <a:off x="2637350" y="36318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39" name="Google Shape;839;p95"/>
          <p:cNvCxnSpPr/>
          <p:nvPr/>
        </p:nvCxnSpPr>
        <p:spPr>
          <a:xfrm>
            <a:off x="2986200" y="36318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0" name="Google Shape;840;p95"/>
          <p:cNvCxnSpPr/>
          <p:nvPr/>
        </p:nvCxnSpPr>
        <p:spPr>
          <a:xfrm>
            <a:off x="1314125" y="4502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41" name="Google Shape;841;p95"/>
          <p:cNvCxnSpPr/>
          <p:nvPr/>
        </p:nvCxnSpPr>
        <p:spPr>
          <a:xfrm>
            <a:off x="1136050" y="2549500"/>
            <a:ext cx="21300" cy="1878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2" name="Google Shape;842;p95"/>
          <p:cNvCxnSpPr/>
          <p:nvPr/>
        </p:nvCxnSpPr>
        <p:spPr>
          <a:xfrm>
            <a:off x="1456175" y="2955000"/>
            <a:ext cx="0" cy="1451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3" name="Google Shape;843;p95"/>
          <p:cNvCxnSpPr/>
          <p:nvPr/>
        </p:nvCxnSpPr>
        <p:spPr>
          <a:xfrm>
            <a:off x="1829675" y="3253800"/>
            <a:ext cx="0" cy="1204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4" name="Google Shape;844;p95"/>
          <p:cNvCxnSpPr/>
          <p:nvPr/>
        </p:nvCxnSpPr>
        <p:spPr>
          <a:xfrm flipH="1">
            <a:off x="2144400" y="3595275"/>
            <a:ext cx="5400" cy="830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45" name="Google Shape;845;p95"/>
          <p:cNvCxnSpPr/>
          <p:nvPr/>
        </p:nvCxnSpPr>
        <p:spPr>
          <a:xfrm>
            <a:off x="2480600" y="3958100"/>
            <a:ext cx="0" cy="544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46" name="Google Shape;846;p95"/>
          <p:cNvSpPr/>
          <p:nvPr/>
        </p:nvSpPr>
        <p:spPr>
          <a:xfrm>
            <a:off x="330375" y="1126613"/>
            <a:ext cx="298800" cy="32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</a:t>
            </a:r>
            <a:endParaRPr/>
          </a:p>
        </p:txBody>
      </p:sp>
      <p:sp>
        <p:nvSpPr>
          <p:cNvPr id="847" name="Google Shape;847;p95"/>
          <p:cNvSpPr/>
          <p:nvPr/>
        </p:nvSpPr>
        <p:spPr>
          <a:xfrm>
            <a:off x="3327625" y="1126613"/>
            <a:ext cx="298800" cy="32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</a:t>
            </a:r>
            <a:endParaRPr/>
          </a:p>
        </p:txBody>
      </p:sp>
      <p:sp>
        <p:nvSpPr>
          <p:cNvPr id="848" name="Google Shape;848;p95"/>
          <p:cNvSpPr/>
          <p:nvPr/>
        </p:nvSpPr>
        <p:spPr>
          <a:xfrm>
            <a:off x="330375" y="1480500"/>
            <a:ext cx="9786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w2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49" name="Google Shape;849;p95"/>
          <p:cNvCxnSpPr/>
          <p:nvPr/>
        </p:nvCxnSpPr>
        <p:spPr>
          <a:xfrm>
            <a:off x="634475" y="14805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0" name="Google Shape;850;p95"/>
          <p:cNvCxnSpPr/>
          <p:nvPr/>
        </p:nvCxnSpPr>
        <p:spPr>
          <a:xfrm>
            <a:off x="965275" y="148052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1" name="Google Shape;851;p95"/>
          <p:cNvCxnSpPr/>
          <p:nvPr/>
        </p:nvCxnSpPr>
        <p:spPr>
          <a:xfrm>
            <a:off x="957300" y="4502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2" name="Google Shape;852;p95"/>
          <p:cNvCxnSpPr/>
          <p:nvPr/>
        </p:nvCxnSpPr>
        <p:spPr>
          <a:xfrm>
            <a:off x="783900" y="2144000"/>
            <a:ext cx="10800" cy="2294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3" name="Google Shape;853;p95"/>
          <p:cNvCxnSpPr/>
          <p:nvPr/>
        </p:nvCxnSpPr>
        <p:spPr>
          <a:xfrm>
            <a:off x="2971525" y="44859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54" name="Google Shape;854;p95"/>
          <p:cNvSpPr/>
          <p:nvPr/>
        </p:nvSpPr>
        <p:spPr>
          <a:xfrm>
            <a:off x="2637350" y="4004900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55" name="Google Shape;855;p95"/>
          <p:cNvCxnSpPr/>
          <p:nvPr/>
        </p:nvCxnSpPr>
        <p:spPr>
          <a:xfrm>
            <a:off x="2968150" y="39989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6" name="Google Shape;856;p95"/>
          <p:cNvCxnSpPr/>
          <p:nvPr/>
        </p:nvCxnSpPr>
        <p:spPr>
          <a:xfrm>
            <a:off x="3317000" y="39989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57" name="Google Shape;857;p95"/>
          <p:cNvCxnSpPr/>
          <p:nvPr/>
        </p:nvCxnSpPr>
        <p:spPr>
          <a:xfrm>
            <a:off x="2811425" y="4320900"/>
            <a:ext cx="0" cy="16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58" name="Google Shape;858;p95"/>
          <p:cNvCxnSpPr>
            <a:stCxn id="854" idx="2"/>
          </p:cNvCxnSpPr>
          <p:nvPr/>
        </p:nvCxnSpPr>
        <p:spPr>
          <a:xfrm flipH="1">
            <a:off x="3153050" y="4314500"/>
            <a:ext cx="7200" cy="187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9" name="Google Shape;859;p95"/>
          <p:cNvSpPr/>
          <p:nvPr/>
        </p:nvSpPr>
        <p:spPr>
          <a:xfrm>
            <a:off x="3822675" y="1600600"/>
            <a:ext cx="2848200" cy="17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0" name="Google Shape;860;p95"/>
          <p:cNvSpPr/>
          <p:nvPr/>
        </p:nvSpPr>
        <p:spPr>
          <a:xfrm>
            <a:off x="5370375" y="2054575"/>
            <a:ext cx="1300500" cy="173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p9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866" name="Google Shape;866;p96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Causal 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867" name="Google Shape;867;p96"/>
          <p:cNvSpPr txBox="1"/>
          <p:nvPr/>
        </p:nvSpPr>
        <p:spPr>
          <a:xfrm>
            <a:off x="4144925" y="4337325"/>
            <a:ext cx="2567700" cy="393600"/>
          </a:xfrm>
          <a:prstGeom prst="rect">
            <a:avLst/>
          </a:prstGeom>
          <a:noFill/>
          <a:ln cap="flat" cmpd="sng" w="19050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We obtain 1024 </a:t>
            </a:r>
            <a:r>
              <a:rPr b="1" lang="ca"/>
              <a:t>y</a:t>
            </a:r>
            <a:r>
              <a:rPr lang="ca"/>
              <a:t> sequences</a:t>
            </a:r>
            <a:endParaRPr/>
          </a:p>
        </p:txBody>
      </p:sp>
      <p:pic>
        <p:nvPicPr>
          <p:cNvPr id="868" name="Google Shape;868;p9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275" y="1104850"/>
            <a:ext cx="5130100" cy="2849089"/>
          </a:xfrm>
          <a:prstGeom prst="rect">
            <a:avLst/>
          </a:prstGeom>
          <a:noFill/>
          <a:ln>
            <a:noFill/>
          </a:ln>
        </p:spPr>
      </p:pic>
      <p:sp>
        <p:nvSpPr>
          <p:cNvPr id="869" name="Google Shape;869;p96"/>
          <p:cNvSpPr/>
          <p:nvPr/>
        </p:nvSpPr>
        <p:spPr>
          <a:xfrm>
            <a:off x="874300" y="940825"/>
            <a:ext cx="2791200" cy="320100"/>
          </a:xfrm>
          <a:prstGeom prst="rect">
            <a:avLst/>
          </a:prstGeom>
          <a:solidFill>
            <a:srgbClr val="FCE5CD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1     2     3     4     5    6     7      8</a:t>
            </a:r>
            <a:endParaRPr/>
          </a:p>
        </p:txBody>
      </p:sp>
      <p:cxnSp>
        <p:nvCxnSpPr>
          <p:cNvPr id="870" name="Google Shape;870;p96"/>
          <p:cNvCxnSpPr/>
          <p:nvPr/>
        </p:nvCxnSpPr>
        <p:spPr>
          <a:xfrm>
            <a:off x="1205125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1" name="Google Shape;871;p96"/>
          <p:cNvCxnSpPr/>
          <p:nvPr/>
        </p:nvCxnSpPr>
        <p:spPr>
          <a:xfrm>
            <a:off x="1553975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2" name="Google Shape;872;p96"/>
          <p:cNvCxnSpPr/>
          <p:nvPr/>
        </p:nvCxnSpPr>
        <p:spPr>
          <a:xfrm>
            <a:off x="2912500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3" name="Google Shape;873;p96"/>
          <p:cNvCxnSpPr/>
          <p:nvPr/>
        </p:nvCxnSpPr>
        <p:spPr>
          <a:xfrm>
            <a:off x="2581725" y="946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4" name="Google Shape;874;p96"/>
          <p:cNvCxnSpPr/>
          <p:nvPr/>
        </p:nvCxnSpPr>
        <p:spPr>
          <a:xfrm>
            <a:off x="2252225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5" name="Google Shape;875;p96"/>
          <p:cNvCxnSpPr/>
          <p:nvPr/>
        </p:nvCxnSpPr>
        <p:spPr>
          <a:xfrm>
            <a:off x="1903100" y="9562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6" name="Google Shape;876;p96"/>
          <p:cNvCxnSpPr/>
          <p:nvPr/>
        </p:nvCxnSpPr>
        <p:spPr>
          <a:xfrm>
            <a:off x="3261375" y="94606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77" name="Google Shape;877;p96"/>
          <p:cNvSpPr/>
          <p:nvPr/>
        </p:nvSpPr>
        <p:spPr>
          <a:xfrm>
            <a:off x="580825" y="1630650"/>
            <a:ext cx="10104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78" name="Google Shape;878;p96"/>
          <p:cNvCxnSpPr/>
          <p:nvPr/>
        </p:nvCxnSpPr>
        <p:spPr>
          <a:xfrm>
            <a:off x="911625" y="162471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79" name="Google Shape;879;p96"/>
          <p:cNvCxnSpPr/>
          <p:nvPr/>
        </p:nvCxnSpPr>
        <p:spPr>
          <a:xfrm>
            <a:off x="1242425" y="16336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0" name="Google Shape;880;p96"/>
          <p:cNvSpPr/>
          <p:nvPr/>
        </p:nvSpPr>
        <p:spPr>
          <a:xfrm>
            <a:off x="911625" y="19700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81" name="Google Shape;881;p96"/>
          <p:cNvCxnSpPr/>
          <p:nvPr/>
        </p:nvCxnSpPr>
        <p:spPr>
          <a:xfrm>
            <a:off x="1242425" y="19641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2" name="Google Shape;882;p96"/>
          <p:cNvCxnSpPr/>
          <p:nvPr/>
        </p:nvCxnSpPr>
        <p:spPr>
          <a:xfrm>
            <a:off x="1591275" y="19641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3" name="Google Shape;883;p96"/>
          <p:cNvSpPr/>
          <p:nvPr/>
        </p:nvSpPr>
        <p:spPr>
          <a:xfrm>
            <a:off x="1260475" y="2310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84" name="Google Shape;884;p96"/>
          <p:cNvCxnSpPr/>
          <p:nvPr/>
        </p:nvCxnSpPr>
        <p:spPr>
          <a:xfrm>
            <a:off x="1591275" y="2305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5" name="Google Shape;885;p96"/>
          <p:cNvCxnSpPr/>
          <p:nvPr/>
        </p:nvCxnSpPr>
        <p:spPr>
          <a:xfrm>
            <a:off x="1940125" y="23050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6" name="Google Shape;886;p96"/>
          <p:cNvSpPr/>
          <p:nvPr/>
        </p:nvSpPr>
        <p:spPr>
          <a:xfrm>
            <a:off x="1591275" y="26894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87" name="Google Shape;887;p96"/>
          <p:cNvCxnSpPr/>
          <p:nvPr/>
        </p:nvCxnSpPr>
        <p:spPr>
          <a:xfrm>
            <a:off x="1922075" y="26835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88" name="Google Shape;888;p96"/>
          <p:cNvCxnSpPr/>
          <p:nvPr/>
        </p:nvCxnSpPr>
        <p:spPr>
          <a:xfrm>
            <a:off x="2270925" y="268355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9" name="Google Shape;889;p96"/>
          <p:cNvSpPr/>
          <p:nvPr/>
        </p:nvSpPr>
        <p:spPr>
          <a:xfrm>
            <a:off x="1940113" y="3052413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90" name="Google Shape;890;p96"/>
          <p:cNvCxnSpPr/>
          <p:nvPr/>
        </p:nvCxnSpPr>
        <p:spPr>
          <a:xfrm>
            <a:off x="2270913" y="30464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1" name="Google Shape;891;p96"/>
          <p:cNvCxnSpPr/>
          <p:nvPr/>
        </p:nvCxnSpPr>
        <p:spPr>
          <a:xfrm>
            <a:off x="2619763" y="304648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2" name="Google Shape;892;p96"/>
          <p:cNvSpPr/>
          <p:nvPr/>
        </p:nvSpPr>
        <p:spPr>
          <a:xfrm>
            <a:off x="946975" y="4310750"/>
            <a:ext cx="2718600" cy="3201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1     2    3     4     5     6    7     8  </a:t>
            </a:r>
            <a:endParaRPr/>
          </a:p>
        </p:txBody>
      </p:sp>
      <p:cxnSp>
        <p:nvCxnSpPr>
          <p:cNvPr id="893" name="Google Shape;893;p96"/>
          <p:cNvCxnSpPr/>
          <p:nvPr/>
        </p:nvCxnSpPr>
        <p:spPr>
          <a:xfrm>
            <a:off x="225622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4" name="Google Shape;894;p96"/>
          <p:cNvCxnSpPr/>
          <p:nvPr/>
        </p:nvCxnSpPr>
        <p:spPr>
          <a:xfrm>
            <a:off x="324862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5" name="Google Shape;895;p96"/>
          <p:cNvCxnSpPr/>
          <p:nvPr/>
        </p:nvCxnSpPr>
        <p:spPr>
          <a:xfrm>
            <a:off x="291782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6" name="Google Shape;896;p96"/>
          <p:cNvCxnSpPr/>
          <p:nvPr/>
        </p:nvCxnSpPr>
        <p:spPr>
          <a:xfrm>
            <a:off x="258702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97" name="Google Shape;897;p96"/>
          <p:cNvSpPr/>
          <p:nvPr/>
        </p:nvSpPr>
        <p:spPr>
          <a:xfrm>
            <a:off x="2282300" y="3415238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 w2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898" name="Google Shape;898;p96"/>
          <p:cNvCxnSpPr/>
          <p:nvPr/>
        </p:nvCxnSpPr>
        <p:spPr>
          <a:xfrm>
            <a:off x="2613100" y="340931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899" name="Google Shape;899;p96"/>
          <p:cNvCxnSpPr/>
          <p:nvPr/>
        </p:nvCxnSpPr>
        <p:spPr>
          <a:xfrm>
            <a:off x="2961950" y="3409313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0" name="Google Shape;900;p96"/>
          <p:cNvCxnSpPr/>
          <p:nvPr/>
        </p:nvCxnSpPr>
        <p:spPr>
          <a:xfrm>
            <a:off x="1925425" y="43321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1" name="Google Shape;901;p96"/>
          <p:cNvSpPr/>
          <p:nvPr/>
        </p:nvSpPr>
        <p:spPr>
          <a:xfrm>
            <a:off x="575525" y="940788"/>
            <a:ext cx="298800" cy="32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</a:t>
            </a:r>
            <a:endParaRPr/>
          </a:p>
        </p:txBody>
      </p:sp>
      <p:sp>
        <p:nvSpPr>
          <p:cNvPr id="902" name="Google Shape;902;p96"/>
          <p:cNvSpPr/>
          <p:nvPr/>
        </p:nvSpPr>
        <p:spPr>
          <a:xfrm>
            <a:off x="276725" y="1297150"/>
            <a:ext cx="9786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w2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903" name="Google Shape;903;p96"/>
          <p:cNvCxnSpPr/>
          <p:nvPr/>
        </p:nvCxnSpPr>
        <p:spPr>
          <a:xfrm>
            <a:off x="580825" y="12971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4" name="Google Shape;904;p96"/>
          <p:cNvCxnSpPr/>
          <p:nvPr/>
        </p:nvCxnSpPr>
        <p:spPr>
          <a:xfrm>
            <a:off x="911625" y="1297175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5" name="Google Shape;905;p96"/>
          <p:cNvCxnSpPr/>
          <p:nvPr/>
        </p:nvCxnSpPr>
        <p:spPr>
          <a:xfrm>
            <a:off x="1568600" y="43321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6" name="Google Shape;906;p96"/>
          <p:cNvSpPr/>
          <p:nvPr/>
        </p:nvSpPr>
        <p:spPr>
          <a:xfrm>
            <a:off x="2619775" y="3771975"/>
            <a:ext cx="1045800" cy="309600"/>
          </a:xfrm>
          <a:prstGeom prst="rect">
            <a:avLst/>
          </a:prstGeom>
          <a:solidFill>
            <a:srgbClr val="C9DAF8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w1  w2    </a:t>
            </a:r>
            <a:r>
              <a:rPr lang="ca" sz="1200">
                <a:solidFill>
                  <a:srgbClr val="000000"/>
                </a:solidFill>
              </a:rPr>
              <a:t>w3</a:t>
            </a:r>
            <a:endParaRPr sz="1200"/>
          </a:p>
        </p:txBody>
      </p:sp>
      <p:cxnSp>
        <p:nvCxnSpPr>
          <p:cNvPr id="907" name="Google Shape;907;p96"/>
          <p:cNvCxnSpPr/>
          <p:nvPr/>
        </p:nvCxnSpPr>
        <p:spPr>
          <a:xfrm>
            <a:off x="2950575" y="37660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08" name="Google Shape;908;p96"/>
          <p:cNvCxnSpPr/>
          <p:nvPr/>
        </p:nvCxnSpPr>
        <p:spPr>
          <a:xfrm>
            <a:off x="3299425" y="3766038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09" name="Google Shape;909;p96"/>
          <p:cNvSpPr/>
          <p:nvPr/>
        </p:nvSpPr>
        <p:spPr>
          <a:xfrm>
            <a:off x="276725" y="940813"/>
            <a:ext cx="298800" cy="320100"/>
          </a:xfrm>
          <a:prstGeom prst="rect">
            <a:avLst/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0</a:t>
            </a:r>
            <a:endParaRPr/>
          </a:p>
        </p:txBody>
      </p:sp>
      <p:cxnSp>
        <p:nvCxnSpPr>
          <p:cNvPr id="910" name="Google Shape;910;p96"/>
          <p:cNvCxnSpPr/>
          <p:nvPr/>
        </p:nvCxnSpPr>
        <p:spPr>
          <a:xfrm>
            <a:off x="1277775" y="4316000"/>
            <a:ext cx="0" cy="309600"/>
          </a:xfrm>
          <a:prstGeom prst="straightConnector1">
            <a:avLst/>
          </a:prstGeom>
          <a:noFill/>
          <a:ln cap="flat" cmpd="sng" w="952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911" name="Google Shape;911;p96"/>
          <p:cNvCxnSpPr/>
          <p:nvPr/>
        </p:nvCxnSpPr>
        <p:spPr>
          <a:xfrm flipH="1">
            <a:off x="1096400" y="2288975"/>
            <a:ext cx="3900" cy="19902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2" name="Google Shape;912;p96"/>
          <p:cNvCxnSpPr/>
          <p:nvPr/>
        </p:nvCxnSpPr>
        <p:spPr>
          <a:xfrm flipH="1">
            <a:off x="1427175" y="2627550"/>
            <a:ext cx="4500" cy="1662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3" name="Google Shape;913;p96"/>
          <p:cNvCxnSpPr/>
          <p:nvPr/>
        </p:nvCxnSpPr>
        <p:spPr>
          <a:xfrm flipH="1">
            <a:off x="1779275" y="3002150"/>
            <a:ext cx="12600" cy="12663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4" name="Google Shape;914;p96"/>
          <p:cNvCxnSpPr/>
          <p:nvPr/>
        </p:nvCxnSpPr>
        <p:spPr>
          <a:xfrm flipH="1">
            <a:off x="2120850" y="3362350"/>
            <a:ext cx="9600" cy="884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5" name="Google Shape;915;p96"/>
          <p:cNvCxnSpPr/>
          <p:nvPr/>
        </p:nvCxnSpPr>
        <p:spPr>
          <a:xfrm flipH="1">
            <a:off x="2459125" y="3729725"/>
            <a:ext cx="2700" cy="5490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6" name="Google Shape;916;p96"/>
          <p:cNvCxnSpPr/>
          <p:nvPr/>
        </p:nvCxnSpPr>
        <p:spPr>
          <a:xfrm>
            <a:off x="2793200" y="4097125"/>
            <a:ext cx="0" cy="1926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7" name="Google Shape;917;p96"/>
          <p:cNvCxnSpPr/>
          <p:nvPr/>
        </p:nvCxnSpPr>
        <p:spPr>
          <a:xfrm>
            <a:off x="3145275" y="4097600"/>
            <a:ext cx="10800" cy="202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18" name="Google Shape;918;p96"/>
          <p:cNvCxnSpPr/>
          <p:nvPr/>
        </p:nvCxnSpPr>
        <p:spPr>
          <a:xfrm flipH="1">
            <a:off x="3507925" y="4097450"/>
            <a:ext cx="900" cy="2457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19" name="Google Shape;919;p96"/>
          <p:cNvSpPr/>
          <p:nvPr/>
        </p:nvSpPr>
        <p:spPr>
          <a:xfrm>
            <a:off x="4012575" y="2525275"/>
            <a:ext cx="2253900" cy="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0" name="Google Shape;920;p96"/>
          <p:cNvSpPr txBox="1"/>
          <p:nvPr/>
        </p:nvSpPr>
        <p:spPr>
          <a:xfrm>
            <a:off x="13025" y="94080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921" name="Google Shape;921;p96"/>
          <p:cNvSpPr txBox="1"/>
          <p:nvPr/>
        </p:nvSpPr>
        <p:spPr>
          <a:xfrm>
            <a:off x="13025" y="4215300"/>
            <a:ext cx="404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y</a:t>
            </a:r>
            <a:endParaRPr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7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03" name="Google Shape;303;p70"/>
          <p:cNvSpPr txBox="1"/>
          <p:nvPr>
            <p:ph type="title"/>
          </p:nvPr>
        </p:nvSpPr>
        <p:spPr>
          <a:xfrm>
            <a:off x="-36875" y="5150"/>
            <a:ext cx="90861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The “Full” Story</a:t>
            </a:r>
            <a:endParaRPr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4" name="Google Shape;304;p70"/>
          <p:cNvPicPr preferRelativeResize="0"/>
          <p:nvPr/>
        </p:nvPicPr>
        <p:blipFill rotWithShape="1">
          <a:blip r:embed="rId3">
            <a:alphaModFix/>
          </a:blip>
          <a:srcRect b="2808" l="0" r="0" t="0"/>
          <a:stretch/>
        </p:blipFill>
        <p:spPr>
          <a:xfrm>
            <a:off x="4549475" y="35888"/>
            <a:ext cx="3479010" cy="50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70"/>
          <p:cNvSpPr txBox="1"/>
          <p:nvPr/>
        </p:nvSpPr>
        <p:spPr>
          <a:xfrm>
            <a:off x="170750" y="4730325"/>
            <a:ext cx="8385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F. Van Veen, </a:t>
            </a:r>
            <a:r>
              <a:rPr lang="ca" u="sng">
                <a:solidFill>
                  <a:schemeClr val="hlink"/>
                </a:solidFill>
                <a:hlinkClick r:id="rId4"/>
              </a:rPr>
              <a:t>“The Neural Network Zoo”</a:t>
            </a:r>
            <a:r>
              <a:rPr lang="ca"/>
              <a:t> (2016)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25" name="Shape 9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6" name="Google Shape;926;p97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Multi-Layer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27" name="Google Shape;927;p97"/>
          <p:cNvPicPr preferRelativeResize="0"/>
          <p:nvPr/>
        </p:nvPicPr>
        <p:blipFill rotWithShape="1">
          <a:blip r:embed="rId3">
            <a:alphaModFix/>
          </a:blip>
          <a:srcRect b="29239" l="39083" r="33628" t="3356"/>
          <a:stretch/>
        </p:blipFill>
        <p:spPr>
          <a:xfrm>
            <a:off x="7821300" y="3502300"/>
            <a:ext cx="1116576" cy="14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8" name="Google Shape;928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51" y="930475"/>
            <a:ext cx="4182200" cy="40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9" name="Google Shape;929;p9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902" y="930475"/>
            <a:ext cx="3070648" cy="243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30" name="Google Shape;930;p97"/>
          <p:cNvSpPr/>
          <p:nvPr/>
        </p:nvSpPr>
        <p:spPr>
          <a:xfrm flipH="1">
            <a:off x="6348875" y="3568375"/>
            <a:ext cx="1362300" cy="751200"/>
          </a:xfrm>
          <a:prstGeom prst="wedgeEllipseCallout">
            <a:avLst>
              <a:gd fmla="val -64299" name="adj1"/>
              <a:gd fmla="val 40429" name="adj2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An MLP? Whut??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98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Multi-Layer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36" name="Google Shape;936;p98"/>
          <p:cNvPicPr preferRelativeResize="0"/>
          <p:nvPr/>
        </p:nvPicPr>
        <p:blipFill rotWithShape="1">
          <a:blip r:embed="rId3">
            <a:alphaModFix/>
          </a:blip>
          <a:srcRect b="29239" l="39083" r="33628" t="3356"/>
          <a:stretch/>
        </p:blipFill>
        <p:spPr>
          <a:xfrm>
            <a:off x="7821300" y="3502300"/>
            <a:ext cx="1116576" cy="14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51" y="930475"/>
            <a:ext cx="4182200" cy="40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902" y="930475"/>
            <a:ext cx="3070648" cy="243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p98"/>
          <p:cNvSpPr/>
          <p:nvPr/>
        </p:nvSpPr>
        <p:spPr>
          <a:xfrm flipH="1">
            <a:off x="6348875" y="3568375"/>
            <a:ext cx="1362300" cy="751200"/>
          </a:xfrm>
          <a:prstGeom prst="wedgeEllipseCallout">
            <a:avLst>
              <a:gd fmla="val -64299" name="adj1"/>
              <a:gd fmla="val 40429" name="adj2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An MLP? Whut??</a:t>
            </a:r>
            <a:endParaRPr/>
          </a:p>
        </p:txBody>
      </p:sp>
      <p:sp>
        <p:nvSpPr>
          <p:cNvPr id="940" name="Google Shape;940;p98"/>
          <p:cNvSpPr/>
          <p:nvPr/>
        </p:nvSpPr>
        <p:spPr>
          <a:xfrm>
            <a:off x="6926950" y="1509800"/>
            <a:ext cx="272400" cy="6108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1" name="Google Shape;941;p98"/>
          <p:cNvSpPr txBox="1"/>
          <p:nvPr/>
        </p:nvSpPr>
        <p:spPr>
          <a:xfrm>
            <a:off x="6976500" y="353950"/>
            <a:ext cx="1717200" cy="98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kernel of width 1 is equivalent to a fully connected layer sweeping in time!</a:t>
            </a:r>
            <a:endParaRPr/>
          </a:p>
        </p:txBody>
      </p:sp>
      <p:sp>
        <p:nvSpPr>
          <p:cNvPr id="942" name="Google Shape;942;p98"/>
          <p:cNvSpPr/>
          <p:nvPr/>
        </p:nvSpPr>
        <p:spPr>
          <a:xfrm>
            <a:off x="7182875" y="1344675"/>
            <a:ext cx="755300" cy="520125"/>
          </a:xfrm>
          <a:custGeom>
            <a:rect b="b" l="l" r="r" t="t"/>
            <a:pathLst>
              <a:path extrusionOk="0" h="20805" w="30212">
                <a:moveTo>
                  <a:pt x="29722" y="0"/>
                </a:moveTo>
                <a:cubicBezTo>
                  <a:pt x="29722" y="1431"/>
                  <a:pt x="30768" y="5504"/>
                  <a:pt x="29722" y="8586"/>
                </a:cubicBezTo>
                <a:cubicBezTo>
                  <a:pt x="28676" y="11668"/>
                  <a:pt x="26694" y="16513"/>
                  <a:pt x="23447" y="18494"/>
                </a:cubicBezTo>
                <a:cubicBezTo>
                  <a:pt x="20200" y="20476"/>
                  <a:pt x="14146" y="20145"/>
                  <a:pt x="10238" y="20475"/>
                </a:cubicBezTo>
                <a:cubicBezTo>
                  <a:pt x="6330" y="20805"/>
                  <a:pt x="1706" y="20475"/>
                  <a:pt x="0" y="20475"/>
                </a:cubicBezTo>
              </a:path>
            </a:pathLst>
          </a:cu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43" name="Google Shape;943;p98"/>
          <p:cNvSpPr/>
          <p:nvPr/>
        </p:nvSpPr>
        <p:spPr>
          <a:xfrm>
            <a:off x="7257175" y="2905075"/>
            <a:ext cx="165000" cy="3573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98"/>
          <p:cNvSpPr txBox="1"/>
          <p:nvPr/>
        </p:nvSpPr>
        <p:spPr>
          <a:xfrm>
            <a:off x="7736025" y="2219825"/>
            <a:ext cx="957600" cy="8172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Time axis MUST be included</a:t>
            </a:r>
            <a:endParaRPr/>
          </a:p>
        </p:txBody>
      </p:sp>
      <p:sp>
        <p:nvSpPr>
          <p:cNvPr id="945" name="Google Shape;945;p98"/>
          <p:cNvSpPr/>
          <p:nvPr/>
        </p:nvSpPr>
        <p:spPr>
          <a:xfrm>
            <a:off x="7447075" y="2715175"/>
            <a:ext cx="288941" cy="357313"/>
          </a:xfrm>
          <a:custGeom>
            <a:rect b="b" l="l" r="r" t="t"/>
            <a:pathLst>
              <a:path extrusionOk="0" h="13963" w="12549">
                <a:moveTo>
                  <a:pt x="12549" y="0"/>
                </a:moveTo>
                <a:cubicBezTo>
                  <a:pt x="11889" y="826"/>
                  <a:pt x="9357" y="2697"/>
                  <a:pt x="8586" y="4954"/>
                </a:cubicBezTo>
                <a:cubicBezTo>
                  <a:pt x="7816" y="7211"/>
                  <a:pt x="9357" y="12274"/>
                  <a:pt x="7926" y="13540"/>
                </a:cubicBezTo>
                <a:cubicBezTo>
                  <a:pt x="6495" y="14806"/>
                  <a:pt x="1321" y="12714"/>
                  <a:pt x="0" y="12549"/>
                </a:cubicBezTo>
              </a:path>
            </a:pathLst>
          </a:cu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9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99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Multi-Layer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51" name="Google Shape;951;p99"/>
          <p:cNvPicPr preferRelativeResize="0"/>
          <p:nvPr/>
        </p:nvPicPr>
        <p:blipFill rotWithShape="1">
          <a:blip r:embed="rId3">
            <a:alphaModFix/>
          </a:blip>
          <a:srcRect b="29239" l="39083" r="33628" t="3356"/>
          <a:stretch/>
        </p:blipFill>
        <p:spPr>
          <a:xfrm>
            <a:off x="7821300" y="3502300"/>
            <a:ext cx="1116576" cy="144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2" name="Google Shape;952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051" y="930475"/>
            <a:ext cx="4182200" cy="409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53" name="Google Shape;953;p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91902" y="930475"/>
            <a:ext cx="3070648" cy="2438038"/>
          </a:xfrm>
          <a:prstGeom prst="rect">
            <a:avLst/>
          </a:prstGeom>
          <a:noFill/>
          <a:ln>
            <a:noFill/>
          </a:ln>
        </p:spPr>
      </p:pic>
      <p:sp>
        <p:nvSpPr>
          <p:cNvPr id="954" name="Google Shape;954;p99"/>
          <p:cNvSpPr/>
          <p:nvPr/>
        </p:nvSpPr>
        <p:spPr>
          <a:xfrm flipH="1">
            <a:off x="6348875" y="3568375"/>
            <a:ext cx="1362300" cy="751200"/>
          </a:xfrm>
          <a:prstGeom prst="wedgeEllipseCallout">
            <a:avLst>
              <a:gd fmla="val -64299" name="adj1"/>
              <a:gd fmla="val 40429" name="adj2"/>
            </a:avLst>
          </a:prstGeom>
          <a:solidFill>
            <a:srgbClr val="CCCCCC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An MLP? Whut??</a:t>
            </a:r>
            <a:endParaRPr/>
          </a:p>
        </p:txBody>
      </p:sp>
      <p:sp>
        <p:nvSpPr>
          <p:cNvPr id="955" name="Google Shape;955;p99"/>
          <p:cNvSpPr/>
          <p:nvPr/>
        </p:nvSpPr>
        <p:spPr>
          <a:xfrm>
            <a:off x="6926950" y="1509800"/>
            <a:ext cx="272400" cy="6108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6" name="Google Shape;956;p99"/>
          <p:cNvSpPr txBox="1"/>
          <p:nvPr/>
        </p:nvSpPr>
        <p:spPr>
          <a:xfrm>
            <a:off x="6976500" y="353950"/>
            <a:ext cx="1717200" cy="982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kernel of width 1 is equivalent to a fully connected layer sweeping in time!</a:t>
            </a:r>
            <a:endParaRPr/>
          </a:p>
        </p:txBody>
      </p:sp>
      <p:sp>
        <p:nvSpPr>
          <p:cNvPr id="957" name="Google Shape;957;p99"/>
          <p:cNvSpPr/>
          <p:nvPr/>
        </p:nvSpPr>
        <p:spPr>
          <a:xfrm>
            <a:off x="7182875" y="1344675"/>
            <a:ext cx="755300" cy="520125"/>
          </a:xfrm>
          <a:custGeom>
            <a:rect b="b" l="l" r="r" t="t"/>
            <a:pathLst>
              <a:path extrusionOk="0" h="20805" w="30212">
                <a:moveTo>
                  <a:pt x="29722" y="0"/>
                </a:moveTo>
                <a:cubicBezTo>
                  <a:pt x="29722" y="1431"/>
                  <a:pt x="30768" y="5504"/>
                  <a:pt x="29722" y="8586"/>
                </a:cubicBezTo>
                <a:cubicBezTo>
                  <a:pt x="28676" y="11668"/>
                  <a:pt x="26694" y="16513"/>
                  <a:pt x="23447" y="18494"/>
                </a:cubicBezTo>
                <a:cubicBezTo>
                  <a:pt x="20200" y="20476"/>
                  <a:pt x="14146" y="20145"/>
                  <a:pt x="10238" y="20475"/>
                </a:cubicBezTo>
                <a:cubicBezTo>
                  <a:pt x="6330" y="20805"/>
                  <a:pt x="1706" y="20475"/>
                  <a:pt x="0" y="20475"/>
                </a:cubicBezTo>
              </a:path>
            </a:pathLst>
          </a:cu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58" name="Google Shape;958;p99"/>
          <p:cNvSpPr/>
          <p:nvPr/>
        </p:nvSpPr>
        <p:spPr>
          <a:xfrm>
            <a:off x="7257175" y="2905075"/>
            <a:ext cx="165000" cy="3573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59" name="Google Shape;959;p99"/>
          <p:cNvSpPr txBox="1"/>
          <p:nvPr/>
        </p:nvSpPr>
        <p:spPr>
          <a:xfrm>
            <a:off x="7736025" y="2219825"/>
            <a:ext cx="957600" cy="817200"/>
          </a:xfrm>
          <a:prstGeom prst="rect">
            <a:avLst/>
          </a:prstGeom>
          <a:noFill/>
          <a:ln cap="flat" cmpd="sng" w="9525">
            <a:solidFill>
              <a:srgbClr val="674EA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Time axis MUST be included</a:t>
            </a:r>
            <a:endParaRPr/>
          </a:p>
        </p:txBody>
      </p:sp>
      <p:sp>
        <p:nvSpPr>
          <p:cNvPr id="960" name="Google Shape;960;p99"/>
          <p:cNvSpPr/>
          <p:nvPr/>
        </p:nvSpPr>
        <p:spPr>
          <a:xfrm>
            <a:off x="7447075" y="2715175"/>
            <a:ext cx="288941" cy="357313"/>
          </a:xfrm>
          <a:custGeom>
            <a:rect b="b" l="l" r="r" t="t"/>
            <a:pathLst>
              <a:path extrusionOk="0" h="13963" w="12549">
                <a:moveTo>
                  <a:pt x="12549" y="0"/>
                </a:moveTo>
                <a:cubicBezTo>
                  <a:pt x="11889" y="826"/>
                  <a:pt x="9357" y="2697"/>
                  <a:pt x="8586" y="4954"/>
                </a:cubicBezTo>
                <a:cubicBezTo>
                  <a:pt x="7816" y="7211"/>
                  <a:pt x="9357" y="12274"/>
                  <a:pt x="7926" y="13540"/>
                </a:cubicBezTo>
                <a:cubicBezTo>
                  <a:pt x="6495" y="14806"/>
                  <a:pt x="1321" y="12714"/>
                  <a:pt x="0" y="12549"/>
                </a:cubicBezTo>
              </a:path>
            </a:pathLst>
          </a:custGeom>
          <a:noFill/>
          <a:ln cap="flat" cmpd="sng" w="9525">
            <a:solidFill>
              <a:srgbClr val="674EA7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61" name="Google Shape;961;p99"/>
          <p:cNvSpPr/>
          <p:nvPr/>
        </p:nvSpPr>
        <p:spPr>
          <a:xfrm>
            <a:off x="1054475" y="2234738"/>
            <a:ext cx="6937500" cy="13182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Key message here: arranging your data is as important as defining the model structure. For example with a 3-D tensor of proper shape we can use a convolutional network as a multi-layer perceptron!</a:t>
            </a:r>
            <a:endParaRPr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6" name="Google Shape;966;p100"/>
          <p:cNvPicPr preferRelativeResize="0"/>
          <p:nvPr/>
        </p:nvPicPr>
        <p:blipFill rotWithShape="1">
          <a:blip r:embed="rId3">
            <a:alphaModFix/>
          </a:blip>
          <a:srcRect b="6340" l="0" r="0" t="0"/>
          <a:stretch/>
        </p:blipFill>
        <p:spPr>
          <a:xfrm>
            <a:off x="5053375" y="862750"/>
            <a:ext cx="3702049" cy="41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967" name="Google Shape;967;p10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968" name="Google Shape;968;p100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Transposed</a:t>
            </a: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 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969" name="Google Shape;969;p100"/>
          <p:cNvSpPr txBox="1"/>
          <p:nvPr/>
        </p:nvSpPr>
        <p:spPr>
          <a:xfrm>
            <a:off x="90950" y="4754400"/>
            <a:ext cx="5771100" cy="3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4"/>
              </a:rPr>
              <a:t>Medium post on “How PyTorch Transposed Convs1D Work”</a:t>
            </a:r>
            <a:endParaRPr/>
          </a:p>
        </p:txBody>
      </p:sp>
      <p:sp>
        <p:nvSpPr>
          <p:cNvPr id="970" name="Google Shape;970;p100"/>
          <p:cNvSpPr txBox="1"/>
          <p:nvPr/>
        </p:nvSpPr>
        <p:spPr>
          <a:xfrm>
            <a:off x="1874250" y="3177525"/>
            <a:ext cx="2939100" cy="825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Revert the convolution operation, sending weighted pieces of input to make many outputs.</a:t>
            </a:r>
            <a:endParaRPr/>
          </a:p>
        </p:txBody>
      </p:sp>
      <p:sp>
        <p:nvSpPr>
          <p:cNvPr id="971" name="Google Shape;971;p100"/>
          <p:cNvSpPr/>
          <p:nvPr/>
        </p:nvSpPr>
        <p:spPr>
          <a:xfrm>
            <a:off x="4829900" y="3243550"/>
            <a:ext cx="982475" cy="338500"/>
          </a:xfrm>
          <a:custGeom>
            <a:rect b="b" l="l" r="r" t="t"/>
            <a:pathLst>
              <a:path extrusionOk="0" h="13540" w="39299">
                <a:moveTo>
                  <a:pt x="0" y="13540"/>
                </a:moveTo>
                <a:cubicBezTo>
                  <a:pt x="1266" y="12604"/>
                  <a:pt x="4184" y="9522"/>
                  <a:pt x="7596" y="7926"/>
                </a:cubicBezTo>
                <a:cubicBezTo>
                  <a:pt x="11009" y="6330"/>
                  <a:pt x="15191" y="5284"/>
                  <a:pt x="20475" y="3963"/>
                </a:cubicBezTo>
                <a:cubicBezTo>
                  <a:pt x="25759" y="2642"/>
                  <a:pt x="36162" y="661"/>
                  <a:pt x="39299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972" name="Google Shape;972;p100"/>
          <p:cNvSpPr/>
          <p:nvPr/>
        </p:nvSpPr>
        <p:spPr>
          <a:xfrm>
            <a:off x="6476850" y="4665075"/>
            <a:ext cx="1812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3" name="Google Shape;973;p100"/>
          <p:cNvSpPr/>
          <p:nvPr/>
        </p:nvSpPr>
        <p:spPr>
          <a:xfrm>
            <a:off x="7320550" y="4754400"/>
            <a:ext cx="242700" cy="197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7" name="Shape 9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8" name="Google Shape;978;p10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979" name="Google Shape;979;p101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Transposed 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80" name="Google Shape;980;p1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0" y="1791200"/>
            <a:ext cx="3410200" cy="23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1" name="Google Shape;98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775" y="973850"/>
            <a:ext cx="4865491" cy="36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982" name="Google Shape;982;p101"/>
          <p:cNvSpPr txBox="1"/>
          <p:nvPr/>
        </p:nvSpPr>
        <p:spPr>
          <a:xfrm>
            <a:off x="412950" y="1113500"/>
            <a:ext cx="3236400" cy="3936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It works as a learnable upsampler!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983" name="Google Shape;983;p101"/>
          <p:cNvSpPr txBox="1"/>
          <p:nvPr/>
        </p:nvSpPr>
        <p:spPr>
          <a:xfrm>
            <a:off x="478775" y="4319450"/>
            <a:ext cx="2815500" cy="3936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Example with x6 upscaling factor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87" name="Shape 9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8" name="Google Shape;988;p10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989" name="Google Shape;989;p102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Transposed Convolutional Layer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990" name="Google Shape;990;p10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7500" y="1791200"/>
            <a:ext cx="3410200" cy="233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1" name="Google Shape;991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6375" y="1516225"/>
            <a:ext cx="5111501" cy="23241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103"/>
          <p:cNvSpPr txBox="1"/>
          <p:nvPr>
            <p:ph type="title"/>
          </p:nvPr>
        </p:nvSpPr>
        <p:spPr>
          <a:xfrm>
            <a:off x="1544550" y="2078975"/>
            <a:ext cx="60549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Advanced Architectures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p104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Quasi Recurrent Neural Network (QRNN)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02" name="Google Shape;1002;p10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003" name="Google Shape;1003;p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0438" y="2507274"/>
            <a:ext cx="7231974" cy="1575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4" name="Google Shape;1004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750" y="1254200"/>
            <a:ext cx="7768099" cy="1047950"/>
          </a:xfrm>
          <a:prstGeom prst="rect">
            <a:avLst/>
          </a:prstGeom>
          <a:noFill/>
          <a:ln>
            <a:noFill/>
          </a:ln>
        </p:spPr>
      </p:pic>
      <p:sp>
        <p:nvSpPr>
          <p:cNvPr id="1005" name="Google Shape;1005;p104"/>
          <p:cNvSpPr txBox="1"/>
          <p:nvPr/>
        </p:nvSpPr>
        <p:spPr>
          <a:xfrm>
            <a:off x="2569100" y="4385275"/>
            <a:ext cx="3324900" cy="469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>
                <a:solidFill>
                  <a:srgbClr val="CC0000"/>
                </a:solidFill>
              </a:rPr>
              <a:t>Mix the best of both worlds!</a:t>
            </a:r>
            <a:endParaRPr b="1" sz="1800">
              <a:solidFill>
                <a:srgbClr val="CC0000"/>
              </a:solidFill>
            </a:endParaRPr>
          </a:p>
        </p:txBody>
      </p:sp>
      <p:sp>
        <p:nvSpPr>
          <p:cNvPr id="1006" name="Google Shape;1006;p104"/>
          <p:cNvSpPr/>
          <p:nvPr/>
        </p:nvSpPr>
        <p:spPr>
          <a:xfrm>
            <a:off x="650300" y="2377250"/>
            <a:ext cx="4913100" cy="1705200"/>
          </a:xfrm>
          <a:prstGeom prst="rect">
            <a:avLst/>
          </a:prstGeom>
          <a:noFill/>
          <a:ln cap="flat" cmpd="sng" w="9525">
            <a:solidFill>
              <a:srgbClr val="CC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7" name="Google Shape;1007;p104"/>
          <p:cNvSpPr/>
          <p:nvPr/>
        </p:nvSpPr>
        <p:spPr>
          <a:xfrm>
            <a:off x="2806450" y="4064325"/>
            <a:ext cx="1448425" cy="320950"/>
          </a:xfrm>
          <a:custGeom>
            <a:rect b="b" l="l" r="r" t="t"/>
            <a:pathLst>
              <a:path extrusionOk="0" h="12838" w="57937">
                <a:moveTo>
                  <a:pt x="0" y="0"/>
                </a:moveTo>
                <a:cubicBezTo>
                  <a:pt x="2908" y="1097"/>
                  <a:pt x="11357" y="5212"/>
                  <a:pt x="17447" y="6584"/>
                </a:cubicBezTo>
                <a:cubicBezTo>
                  <a:pt x="23537" y="7956"/>
                  <a:pt x="29792" y="7188"/>
                  <a:pt x="36540" y="8230"/>
                </a:cubicBezTo>
                <a:cubicBezTo>
                  <a:pt x="43288" y="9272"/>
                  <a:pt x="54371" y="12070"/>
                  <a:pt x="57937" y="12838"/>
                </a:cubicBez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08" name="Google Shape;1008;p104"/>
          <p:cNvSpPr/>
          <p:nvPr/>
        </p:nvSpPr>
        <p:spPr>
          <a:xfrm>
            <a:off x="5892550" y="3957350"/>
            <a:ext cx="1176850" cy="674825"/>
          </a:xfrm>
          <a:custGeom>
            <a:rect b="b" l="l" r="r" t="t"/>
            <a:pathLst>
              <a:path extrusionOk="0" h="26993" w="47074">
                <a:moveTo>
                  <a:pt x="0" y="26993"/>
                </a:moveTo>
                <a:cubicBezTo>
                  <a:pt x="3073" y="26554"/>
                  <a:pt x="13662" y="26115"/>
                  <a:pt x="18435" y="24359"/>
                </a:cubicBezTo>
                <a:cubicBezTo>
                  <a:pt x="23208" y="22603"/>
                  <a:pt x="23866" y="20519"/>
                  <a:pt x="28639" y="16459"/>
                </a:cubicBezTo>
                <a:cubicBezTo>
                  <a:pt x="33412" y="12399"/>
                  <a:pt x="44002" y="2743"/>
                  <a:pt x="47074" y="0"/>
                </a:cubicBezTo>
              </a:path>
            </a:pathLst>
          </a:custGeom>
          <a:noFill/>
          <a:ln cap="flat" cmpd="sng" w="9525">
            <a:solidFill>
              <a:srgbClr val="CC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09" name="Google Shape;1009;p104"/>
          <p:cNvSpPr txBox="1"/>
          <p:nvPr/>
        </p:nvSpPr>
        <p:spPr>
          <a:xfrm>
            <a:off x="4427400" y="0"/>
            <a:ext cx="4716600" cy="51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rgbClr val="1155CC"/>
                </a:solidFill>
                <a:hlinkClick r:id="rId5"/>
              </a:rPr>
              <a:t>Quasi-Recurrent Neural Networks (Bradbury et al. 2016)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13" name="Shape 10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4" name="Google Shape;1014;p105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Quasi Recurrent Neural Network (QRNN)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15" name="Google Shape;1015;p10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016" name="Google Shape;1016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070" y="826275"/>
            <a:ext cx="3538379" cy="423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7" name="Google Shape;1017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50" y="1936475"/>
            <a:ext cx="3095625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18" name="Google Shape;1018;p105"/>
          <p:cNvSpPr/>
          <p:nvPr/>
        </p:nvSpPr>
        <p:spPr>
          <a:xfrm>
            <a:off x="5094275" y="2039850"/>
            <a:ext cx="2937900" cy="116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9" name="Google Shape;1019;p105"/>
          <p:cNvSpPr/>
          <p:nvPr/>
        </p:nvSpPr>
        <p:spPr>
          <a:xfrm flipH="1" rot="10800000">
            <a:off x="3703475" y="2537787"/>
            <a:ext cx="1390736" cy="26995"/>
          </a:xfrm>
          <a:custGeom>
            <a:rect b="b" l="l" r="r" t="t"/>
            <a:pathLst>
              <a:path extrusionOk="0" h="10863" w="54315">
                <a:moveTo>
                  <a:pt x="0" y="0"/>
                </a:moveTo>
                <a:cubicBezTo>
                  <a:pt x="3292" y="384"/>
                  <a:pt x="13497" y="933"/>
                  <a:pt x="19751" y="2304"/>
                </a:cubicBezTo>
                <a:cubicBezTo>
                  <a:pt x="26006" y="3676"/>
                  <a:pt x="31766" y="6803"/>
                  <a:pt x="37527" y="8229"/>
                </a:cubicBezTo>
                <a:cubicBezTo>
                  <a:pt x="43288" y="9656"/>
                  <a:pt x="51517" y="10424"/>
                  <a:pt x="54315" y="10863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20" name="Google Shape;1020;p105"/>
          <p:cNvSpPr/>
          <p:nvPr/>
        </p:nvSpPr>
        <p:spPr>
          <a:xfrm>
            <a:off x="5118975" y="3241375"/>
            <a:ext cx="3095700" cy="16212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1" name="Google Shape;1021;p105"/>
          <p:cNvSpPr/>
          <p:nvPr/>
        </p:nvSpPr>
        <p:spPr>
          <a:xfrm>
            <a:off x="3703475" y="2920397"/>
            <a:ext cx="1407293" cy="1078103"/>
          </a:xfrm>
          <a:custGeom>
            <a:rect b="b" l="l" r="r" t="t"/>
            <a:pathLst>
              <a:path extrusionOk="0" h="53657" w="50695">
                <a:moveTo>
                  <a:pt x="0" y="0"/>
                </a:moveTo>
                <a:cubicBezTo>
                  <a:pt x="2469" y="823"/>
                  <a:pt x="10151" y="1427"/>
                  <a:pt x="14814" y="4938"/>
                </a:cubicBezTo>
                <a:cubicBezTo>
                  <a:pt x="19478" y="8449"/>
                  <a:pt x="23811" y="14759"/>
                  <a:pt x="27981" y="21068"/>
                </a:cubicBezTo>
                <a:cubicBezTo>
                  <a:pt x="32151" y="27377"/>
                  <a:pt x="36046" y="37363"/>
                  <a:pt x="39832" y="42794"/>
                </a:cubicBezTo>
                <a:cubicBezTo>
                  <a:pt x="43618" y="48226"/>
                  <a:pt x="48885" y="51847"/>
                  <a:pt x="50695" y="53657"/>
                </a:cubicBezTo>
              </a:path>
            </a:pathLst>
          </a:cu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022" name="Google Shape;1022;p10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675" y="2715422"/>
            <a:ext cx="1780325" cy="4522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23" name="Google Shape;1023;p10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8025" y="4248825"/>
            <a:ext cx="2557150" cy="4144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24" name="Google Shape;1024;p105"/>
          <p:cNvSpPr txBox="1"/>
          <p:nvPr/>
        </p:nvSpPr>
        <p:spPr>
          <a:xfrm>
            <a:off x="197675" y="1044050"/>
            <a:ext cx="4674600" cy="8478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(1) </a:t>
            </a:r>
            <a:r>
              <a:rPr lang="ca"/>
              <a:t>Use a causal CNN to first forward all inputs sequentially; (2) and then accumulate long-term memory to impose ordered processing with simple pooling.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p106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Quasi Recurrent Neural Network (QRNN)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30" name="Google Shape;1030;p10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031" name="Google Shape;1031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34070" y="826275"/>
            <a:ext cx="3538379" cy="4230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2" name="Google Shape;1032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0150" y="1936475"/>
            <a:ext cx="3095625" cy="18954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3" name="Google Shape;1033;p106"/>
          <p:cNvSpPr/>
          <p:nvPr/>
        </p:nvSpPr>
        <p:spPr>
          <a:xfrm>
            <a:off x="5094275" y="2039850"/>
            <a:ext cx="2937900" cy="1160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4" name="Google Shape;1034;p106"/>
          <p:cNvSpPr/>
          <p:nvPr/>
        </p:nvSpPr>
        <p:spPr>
          <a:xfrm flipH="1" rot="10800000">
            <a:off x="3703475" y="2537787"/>
            <a:ext cx="1390736" cy="26995"/>
          </a:xfrm>
          <a:custGeom>
            <a:rect b="b" l="l" r="r" t="t"/>
            <a:pathLst>
              <a:path extrusionOk="0" h="10863" w="54315">
                <a:moveTo>
                  <a:pt x="0" y="0"/>
                </a:moveTo>
                <a:cubicBezTo>
                  <a:pt x="3292" y="384"/>
                  <a:pt x="13497" y="933"/>
                  <a:pt x="19751" y="2304"/>
                </a:cubicBezTo>
                <a:cubicBezTo>
                  <a:pt x="26006" y="3676"/>
                  <a:pt x="31766" y="6803"/>
                  <a:pt x="37527" y="8229"/>
                </a:cubicBezTo>
                <a:cubicBezTo>
                  <a:pt x="43288" y="9656"/>
                  <a:pt x="51517" y="10424"/>
                  <a:pt x="54315" y="10863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035" name="Google Shape;1035;p106"/>
          <p:cNvSpPr/>
          <p:nvPr/>
        </p:nvSpPr>
        <p:spPr>
          <a:xfrm>
            <a:off x="5118975" y="3241375"/>
            <a:ext cx="3095700" cy="1621200"/>
          </a:xfrm>
          <a:prstGeom prst="rect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6" name="Google Shape;1036;p106"/>
          <p:cNvSpPr/>
          <p:nvPr/>
        </p:nvSpPr>
        <p:spPr>
          <a:xfrm>
            <a:off x="3703475" y="2920397"/>
            <a:ext cx="1407293" cy="1078103"/>
          </a:xfrm>
          <a:custGeom>
            <a:rect b="b" l="l" r="r" t="t"/>
            <a:pathLst>
              <a:path extrusionOk="0" h="53657" w="50695">
                <a:moveTo>
                  <a:pt x="0" y="0"/>
                </a:moveTo>
                <a:cubicBezTo>
                  <a:pt x="2469" y="823"/>
                  <a:pt x="10151" y="1427"/>
                  <a:pt x="14814" y="4938"/>
                </a:cubicBezTo>
                <a:cubicBezTo>
                  <a:pt x="19478" y="8449"/>
                  <a:pt x="23811" y="14759"/>
                  <a:pt x="27981" y="21068"/>
                </a:cubicBezTo>
                <a:cubicBezTo>
                  <a:pt x="32151" y="27377"/>
                  <a:pt x="36046" y="37363"/>
                  <a:pt x="39832" y="42794"/>
                </a:cubicBezTo>
                <a:cubicBezTo>
                  <a:pt x="43618" y="48226"/>
                  <a:pt x="48885" y="51847"/>
                  <a:pt x="50695" y="53657"/>
                </a:cubicBezTo>
              </a:path>
            </a:pathLst>
          </a:custGeom>
          <a:noFill/>
          <a:ln cap="flat" cmpd="sng" w="9525">
            <a:solidFill>
              <a:srgbClr val="3C78D8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037" name="Google Shape;1037;p10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63675" y="2715422"/>
            <a:ext cx="1780325" cy="45225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038" name="Google Shape;1038;p10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68025" y="4248825"/>
            <a:ext cx="2557150" cy="414400"/>
          </a:xfrm>
          <a:prstGeom prst="rect">
            <a:avLst/>
          </a:prstGeom>
          <a:noFill/>
          <a:ln cap="flat" cmpd="sng" w="9525">
            <a:solidFill>
              <a:srgbClr val="3D85C6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039" name="Google Shape;1039;p106"/>
          <p:cNvSpPr txBox="1"/>
          <p:nvPr/>
        </p:nvSpPr>
        <p:spPr>
          <a:xfrm>
            <a:off x="197675" y="1044050"/>
            <a:ext cx="4674600" cy="847800"/>
          </a:xfrm>
          <a:prstGeom prst="rect">
            <a:avLst/>
          </a:prstGeom>
          <a:noFill/>
          <a:ln cap="flat" cmpd="sng" w="28575">
            <a:solidFill>
              <a:srgbClr val="FFD9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(1) Use a causal CNN to first forward all inputs sequentially; (2) and then accumulate long-term memory to impose ordered processing with simple pooling.</a:t>
            </a:r>
            <a:endParaRPr/>
          </a:p>
        </p:txBody>
      </p:sp>
      <p:sp>
        <p:nvSpPr>
          <p:cNvPr id="1040" name="Google Shape;1040;p106"/>
          <p:cNvSpPr/>
          <p:nvPr/>
        </p:nvSpPr>
        <p:spPr>
          <a:xfrm>
            <a:off x="938375" y="1718900"/>
            <a:ext cx="6937500" cy="2032800"/>
          </a:xfrm>
          <a:prstGeom prst="rect">
            <a:avLst/>
          </a:prstGeom>
          <a:solidFill>
            <a:srgbClr val="FFF2CC"/>
          </a:solidFill>
          <a:ln cap="flat" cmpd="sng" w="38100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Good for advanced sequential processing: comparative performance to that of LSTMs at x16 less computational cost (with good CUDA implementation, not with this example code). Used in production for some state of the art text/speech synthesis systems.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b="1" lang="ca"/>
              <a:t>Check the official &amp; efficient implementation </a:t>
            </a:r>
            <a:r>
              <a:rPr b="1" lang="ca" u="sng">
                <a:solidFill>
                  <a:schemeClr val="hlink"/>
                </a:solidFill>
                <a:hlinkClick r:id="rId7"/>
              </a:rPr>
              <a:t>here</a:t>
            </a:r>
            <a:r>
              <a:rPr b="1" lang="ca"/>
              <a:t>.</a:t>
            </a:r>
            <a:endParaRPr b="1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7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11" name="Google Shape;311;p71"/>
          <p:cNvSpPr txBox="1"/>
          <p:nvPr>
            <p:ph type="title"/>
          </p:nvPr>
        </p:nvSpPr>
        <p:spPr>
          <a:xfrm>
            <a:off x="-36875" y="5150"/>
            <a:ext cx="90861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The “Full” Story</a:t>
            </a:r>
            <a:endParaRPr>
              <a:solidFill>
                <a:srgbClr val="4A86E8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2" name="Google Shape;312;p71"/>
          <p:cNvPicPr preferRelativeResize="0"/>
          <p:nvPr/>
        </p:nvPicPr>
        <p:blipFill rotWithShape="1">
          <a:blip r:embed="rId3">
            <a:alphaModFix/>
          </a:blip>
          <a:srcRect b="2808" l="0" r="0" t="0"/>
          <a:stretch/>
        </p:blipFill>
        <p:spPr>
          <a:xfrm>
            <a:off x="4549475" y="35888"/>
            <a:ext cx="3479010" cy="50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71"/>
          <p:cNvSpPr txBox="1"/>
          <p:nvPr/>
        </p:nvSpPr>
        <p:spPr>
          <a:xfrm>
            <a:off x="170750" y="4730325"/>
            <a:ext cx="8385900" cy="3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F. Van Veen, </a:t>
            </a:r>
            <a:r>
              <a:rPr lang="ca" u="sng">
                <a:solidFill>
                  <a:schemeClr val="hlink"/>
                </a:solidFill>
                <a:hlinkClick r:id="rId4"/>
              </a:rPr>
              <a:t>“The Neural Network Zoo”</a:t>
            </a:r>
            <a:r>
              <a:rPr lang="ca"/>
              <a:t> (2016)</a:t>
            </a:r>
            <a:endParaRPr/>
          </a:p>
        </p:txBody>
      </p:sp>
      <p:sp>
        <p:nvSpPr>
          <p:cNvPr id="314" name="Google Shape;314;p71"/>
          <p:cNvSpPr/>
          <p:nvPr/>
        </p:nvSpPr>
        <p:spPr>
          <a:xfrm>
            <a:off x="5568825" y="522275"/>
            <a:ext cx="1038600" cy="435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71"/>
          <p:cNvSpPr/>
          <p:nvPr/>
        </p:nvSpPr>
        <p:spPr>
          <a:xfrm>
            <a:off x="7307875" y="333875"/>
            <a:ext cx="720600" cy="6237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71"/>
          <p:cNvSpPr/>
          <p:nvPr/>
        </p:nvSpPr>
        <p:spPr>
          <a:xfrm>
            <a:off x="5521575" y="957575"/>
            <a:ext cx="2506800" cy="57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71"/>
          <p:cNvSpPr/>
          <p:nvPr/>
        </p:nvSpPr>
        <p:spPr>
          <a:xfrm>
            <a:off x="5521575" y="1531175"/>
            <a:ext cx="1827600" cy="7023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p71"/>
          <p:cNvSpPr/>
          <p:nvPr/>
        </p:nvSpPr>
        <p:spPr>
          <a:xfrm>
            <a:off x="4549475" y="2943800"/>
            <a:ext cx="3479100" cy="77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9" name="Google Shape;319;p71"/>
          <p:cNvSpPr/>
          <p:nvPr/>
        </p:nvSpPr>
        <p:spPr>
          <a:xfrm>
            <a:off x="4549475" y="3717200"/>
            <a:ext cx="1098600" cy="7734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71"/>
          <p:cNvSpPr/>
          <p:nvPr/>
        </p:nvSpPr>
        <p:spPr>
          <a:xfrm>
            <a:off x="4549475" y="4490600"/>
            <a:ext cx="1335900" cy="468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07"/>
          <p:cNvSpPr txBox="1"/>
          <p:nvPr>
            <p:ph type="title"/>
          </p:nvPr>
        </p:nvSpPr>
        <p:spPr>
          <a:xfrm>
            <a:off x="233450" y="220400"/>
            <a:ext cx="7229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Auto-Encoder Neural Network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46" name="Google Shape;1046;p107"/>
          <p:cNvSpPr txBox="1"/>
          <p:nvPr/>
        </p:nvSpPr>
        <p:spPr>
          <a:xfrm>
            <a:off x="5381250" y="2240988"/>
            <a:ext cx="3445200" cy="15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Autoencoders: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800"/>
              <a:t>Predict at the output the same input data.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ca" sz="1800"/>
              <a:t>Do not need labels</a:t>
            </a:r>
            <a:endParaRPr sz="1800"/>
          </a:p>
        </p:txBody>
      </p:sp>
      <p:sp>
        <p:nvSpPr>
          <p:cNvPr id="1047" name="Google Shape;1047;p107"/>
          <p:cNvSpPr/>
          <p:nvPr/>
        </p:nvSpPr>
        <p:spPr>
          <a:xfrm rot="-5400000">
            <a:off x="1102175" y="2449275"/>
            <a:ext cx="1411950" cy="857400"/>
          </a:xfrm>
          <a:prstGeom prst="flowChartManualOperation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07"/>
          <p:cNvSpPr/>
          <p:nvPr/>
        </p:nvSpPr>
        <p:spPr>
          <a:xfrm flipH="1" rot="5400000">
            <a:off x="2738550" y="2449275"/>
            <a:ext cx="1411950" cy="857400"/>
          </a:xfrm>
          <a:prstGeom prst="flowChartManualOperat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9" name="Google Shape;1049;p107"/>
          <p:cNvSpPr/>
          <p:nvPr/>
        </p:nvSpPr>
        <p:spPr>
          <a:xfrm>
            <a:off x="2442075" y="2463725"/>
            <a:ext cx="360900" cy="857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c</a:t>
            </a:r>
            <a:endParaRPr b="1"/>
          </a:p>
        </p:txBody>
      </p:sp>
      <p:sp>
        <p:nvSpPr>
          <p:cNvPr id="1050" name="Google Shape;1050;p107"/>
          <p:cNvSpPr/>
          <p:nvPr/>
        </p:nvSpPr>
        <p:spPr>
          <a:xfrm>
            <a:off x="648350" y="2103500"/>
            <a:ext cx="417900" cy="1480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1051" name="Google Shape;1051;p107"/>
          <p:cNvSpPr/>
          <p:nvPr/>
        </p:nvSpPr>
        <p:spPr>
          <a:xfrm>
            <a:off x="4235800" y="2103500"/>
            <a:ext cx="417900" cy="14805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x^</a:t>
            </a:r>
            <a:endParaRPr b="1"/>
          </a:p>
        </p:txBody>
      </p:sp>
      <p:sp>
        <p:nvSpPr>
          <p:cNvPr id="1052" name="Google Shape;1052;p107"/>
          <p:cNvSpPr/>
          <p:nvPr/>
        </p:nvSpPr>
        <p:spPr>
          <a:xfrm>
            <a:off x="1498375" y="3803600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3" name="Google Shape;1053;p107"/>
          <p:cNvSpPr txBox="1"/>
          <p:nvPr/>
        </p:nvSpPr>
        <p:spPr>
          <a:xfrm>
            <a:off x="1462375" y="4005300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Encode</a:t>
            </a:r>
            <a:endParaRPr/>
          </a:p>
        </p:txBody>
      </p:sp>
      <p:sp>
        <p:nvSpPr>
          <p:cNvPr id="1054" name="Google Shape;1054;p107"/>
          <p:cNvSpPr/>
          <p:nvPr/>
        </p:nvSpPr>
        <p:spPr>
          <a:xfrm>
            <a:off x="3012275" y="3772500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5" name="Google Shape;1055;p107"/>
          <p:cNvSpPr txBox="1"/>
          <p:nvPr/>
        </p:nvSpPr>
        <p:spPr>
          <a:xfrm>
            <a:off x="2976275" y="3974200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Decode</a:t>
            </a:r>
            <a:endParaRPr/>
          </a:p>
        </p:txBody>
      </p:sp>
      <p:sp>
        <p:nvSpPr>
          <p:cNvPr id="1056" name="Google Shape;1056;p10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057" name="Google Shape;1057;p107"/>
          <p:cNvSpPr txBox="1"/>
          <p:nvPr/>
        </p:nvSpPr>
        <p:spPr>
          <a:xfrm>
            <a:off x="2105450" y="1999475"/>
            <a:ext cx="115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Bottleneck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61" name="Shape 10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2" name="Google Shape;1062;p108"/>
          <p:cNvSpPr txBox="1"/>
          <p:nvPr>
            <p:ph type="title"/>
          </p:nvPr>
        </p:nvSpPr>
        <p:spPr>
          <a:xfrm>
            <a:off x="233450" y="0"/>
            <a:ext cx="7229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Auto-Encoder Neural Network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63" name="Google Shape;1063;p108"/>
          <p:cNvSpPr/>
          <p:nvPr/>
        </p:nvSpPr>
        <p:spPr>
          <a:xfrm rot="10800000">
            <a:off x="602513" y="3494638"/>
            <a:ext cx="1411950" cy="857400"/>
          </a:xfrm>
          <a:prstGeom prst="flowChartManualOperation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4" name="Google Shape;1064;p108"/>
          <p:cNvSpPr/>
          <p:nvPr/>
        </p:nvSpPr>
        <p:spPr>
          <a:xfrm flipH="1">
            <a:off x="602513" y="1858263"/>
            <a:ext cx="1411950" cy="857400"/>
          </a:xfrm>
          <a:prstGeom prst="flowChartManualOperat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5" name="Google Shape;1065;p108"/>
          <p:cNvSpPr/>
          <p:nvPr/>
        </p:nvSpPr>
        <p:spPr>
          <a:xfrm rot="-5400000">
            <a:off x="1142488" y="2680263"/>
            <a:ext cx="360900" cy="857400"/>
          </a:xfrm>
          <a:prstGeom prst="rect">
            <a:avLst/>
          </a:prstGeom>
          <a:solidFill>
            <a:srgbClr val="EAD1D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c</a:t>
            </a:r>
            <a:endParaRPr b="1"/>
          </a:p>
        </p:txBody>
      </p:sp>
      <p:sp>
        <p:nvSpPr>
          <p:cNvPr id="1066" name="Google Shape;1066;p108"/>
          <p:cNvSpPr/>
          <p:nvPr/>
        </p:nvSpPr>
        <p:spPr>
          <a:xfrm rot="-5400000">
            <a:off x="1065313" y="4133938"/>
            <a:ext cx="417900" cy="14805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</a:t>
            </a:r>
            <a:endParaRPr b="1"/>
          </a:p>
        </p:txBody>
      </p:sp>
      <p:sp>
        <p:nvSpPr>
          <p:cNvPr id="1067" name="Google Shape;1067;p108"/>
          <p:cNvSpPr/>
          <p:nvPr/>
        </p:nvSpPr>
        <p:spPr>
          <a:xfrm rot="-5400000">
            <a:off x="1065313" y="546488"/>
            <a:ext cx="417900" cy="1480500"/>
          </a:xfrm>
          <a:prstGeom prst="rect">
            <a:avLst/>
          </a:prstGeom>
          <a:solidFill>
            <a:srgbClr val="DD7E6B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x^</a:t>
            </a:r>
            <a:endParaRPr b="1"/>
          </a:p>
        </p:txBody>
      </p:sp>
      <p:sp>
        <p:nvSpPr>
          <p:cNvPr id="1068" name="Google Shape;1068;p108"/>
          <p:cNvSpPr/>
          <p:nvPr/>
        </p:nvSpPr>
        <p:spPr>
          <a:xfrm rot="-5400000">
            <a:off x="1920763" y="3768563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9" name="Google Shape;1069;p108"/>
          <p:cNvSpPr txBox="1"/>
          <p:nvPr/>
        </p:nvSpPr>
        <p:spPr>
          <a:xfrm rot="-5400000">
            <a:off x="2054063" y="3541463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Encode</a:t>
            </a:r>
            <a:endParaRPr/>
          </a:p>
        </p:txBody>
      </p:sp>
      <p:sp>
        <p:nvSpPr>
          <p:cNvPr id="1070" name="Google Shape;1070;p108"/>
          <p:cNvSpPr/>
          <p:nvPr/>
        </p:nvSpPr>
        <p:spPr>
          <a:xfrm rot="-5400000">
            <a:off x="1889663" y="2254663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1" name="Google Shape;1071;p108"/>
          <p:cNvSpPr txBox="1"/>
          <p:nvPr/>
        </p:nvSpPr>
        <p:spPr>
          <a:xfrm rot="-5400000">
            <a:off x="2022963" y="2027563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Decode</a:t>
            </a:r>
            <a:endParaRPr/>
          </a:p>
        </p:txBody>
      </p:sp>
      <p:sp>
        <p:nvSpPr>
          <p:cNvPr id="1072" name="Google Shape;1072;p10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073" name="Google Shape;1073;p108"/>
          <p:cNvSpPr txBox="1"/>
          <p:nvPr/>
        </p:nvSpPr>
        <p:spPr>
          <a:xfrm rot="-5400000">
            <a:off x="50938" y="2853388"/>
            <a:ext cx="1151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Bottleneck</a:t>
            </a:r>
            <a:endParaRPr/>
          </a:p>
        </p:txBody>
      </p:sp>
      <p:pic>
        <p:nvPicPr>
          <p:cNvPr id="1074" name="Google Shape;1074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1738" y="935725"/>
            <a:ext cx="3573380" cy="3981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78" name="Shape 10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9" name="Google Shape;1079;p109"/>
          <p:cNvSpPr txBox="1"/>
          <p:nvPr>
            <p:ph type="title"/>
          </p:nvPr>
        </p:nvSpPr>
        <p:spPr>
          <a:xfrm>
            <a:off x="233450" y="220400"/>
            <a:ext cx="7229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Variational Auto-Encoder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080" name="Google Shape;1080;p109"/>
          <p:cNvSpPr/>
          <p:nvPr/>
        </p:nvSpPr>
        <p:spPr>
          <a:xfrm rot="-5400000">
            <a:off x="2139525" y="2391000"/>
            <a:ext cx="1411950" cy="857400"/>
          </a:xfrm>
          <a:prstGeom prst="flowChartManualOperation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1" name="Google Shape;1081;p109"/>
          <p:cNvSpPr/>
          <p:nvPr/>
        </p:nvSpPr>
        <p:spPr>
          <a:xfrm flipH="1" rot="5400000">
            <a:off x="4550375" y="2391000"/>
            <a:ext cx="1411950" cy="857400"/>
          </a:xfrm>
          <a:prstGeom prst="flowChartManualOperat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2" name="Google Shape;1082;p109"/>
          <p:cNvSpPr/>
          <p:nvPr/>
        </p:nvSpPr>
        <p:spPr>
          <a:xfrm>
            <a:off x="4169175" y="2430113"/>
            <a:ext cx="360900" cy="8574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z</a:t>
            </a:r>
            <a:endParaRPr b="1"/>
          </a:p>
        </p:txBody>
      </p:sp>
      <p:sp>
        <p:nvSpPr>
          <p:cNvPr id="1083" name="Google Shape;1083;p109"/>
          <p:cNvSpPr/>
          <p:nvPr/>
        </p:nvSpPr>
        <p:spPr>
          <a:xfrm>
            <a:off x="3310200" y="3745325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4" name="Google Shape;1084;p109"/>
          <p:cNvSpPr txBox="1"/>
          <p:nvPr/>
        </p:nvSpPr>
        <p:spPr>
          <a:xfrm>
            <a:off x="3274200" y="3947025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Encode</a:t>
            </a:r>
            <a:endParaRPr/>
          </a:p>
        </p:txBody>
      </p:sp>
      <p:sp>
        <p:nvSpPr>
          <p:cNvPr id="1085" name="Google Shape;1085;p109"/>
          <p:cNvSpPr/>
          <p:nvPr/>
        </p:nvSpPr>
        <p:spPr>
          <a:xfrm>
            <a:off x="4824100" y="3714225"/>
            <a:ext cx="777900" cy="151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6" name="Google Shape;1086;p109"/>
          <p:cNvSpPr txBox="1"/>
          <p:nvPr/>
        </p:nvSpPr>
        <p:spPr>
          <a:xfrm>
            <a:off x="4788100" y="3915925"/>
            <a:ext cx="1109400" cy="34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Decode</a:t>
            </a:r>
            <a:endParaRPr/>
          </a:p>
        </p:txBody>
      </p:sp>
      <p:pic>
        <p:nvPicPr>
          <p:cNvPr id="1087" name="Google Shape;1087;p109"/>
          <p:cNvPicPr preferRelativeResize="0"/>
          <p:nvPr/>
        </p:nvPicPr>
        <p:blipFill rotWithShape="1">
          <a:blip r:embed="rId3">
            <a:alphaModFix/>
          </a:blip>
          <a:srcRect b="13494" l="7925" r="27848" t="0"/>
          <a:stretch/>
        </p:blipFill>
        <p:spPr>
          <a:xfrm>
            <a:off x="985775" y="2405450"/>
            <a:ext cx="1071924" cy="96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8" name="Google Shape;1088;p109"/>
          <p:cNvPicPr preferRelativeResize="0"/>
          <p:nvPr/>
        </p:nvPicPr>
        <p:blipFill rotWithShape="1">
          <a:blip r:embed="rId3">
            <a:alphaModFix/>
          </a:blip>
          <a:srcRect b="13494" l="7925" r="27848" t="0"/>
          <a:stretch/>
        </p:blipFill>
        <p:spPr>
          <a:xfrm>
            <a:off x="5966975" y="2405450"/>
            <a:ext cx="1071924" cy="96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9" name="Google Shape;108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93075" y="2629200"/>
            <a:ext cx="70485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0" name="Google Shape;1090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6300" y="2624438"/>
            <a:ext cx="685800" cy="3905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91" name="Google Shape;1091;p109"/>
          <p:cNvGrpSpPr/>
          <p:nvPr/>
        </p:nvGrpSpPr>
        <p:grpSpPr>
          <a:xfrm>
            <a:off x="3430775" y="2222608"/>
            <a:ext cx="360900" cy="579600"/>
            <a:chOff x="3442050" y="2391021"/>
            <a:chExt cx="360900" cy="579600"/>
          </a:xfrm>
        </p:grpSpPr>
        <p:sp>
          <p:nvSpPr>
            <p:cNvPr id="1092" name="Google Shape;1092;p109"/>
            <p:cNvSpPr/>
            <p:nvPr/>
          </p:nvSpPr>
          <p:spPr>
            <a:xfrm>
              <a:off x="3442050" y="2391021"/>
              <a:ext cx="360900" cy="579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id="1093" name="Google Shape;1093;p109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3370075" y="2542700"/>
              <a:ext cx="504825" cy="276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094" name="Google Shape;1094;p109"/>
          <p:cNvGrpSpPr/>
          <p:nvPr/>
        </p:nvGrpSpPr>
        <p:grpSpPr>
          <a:xfrm>
            <a:off x="3442038" y="2946083"/>
            <a:ext cx="360900" cy="579600"/>
            <a:chOff x="3442038" y="2946083"/>
            <a:chExt cx="360900" cy="579600"/>
          </a:xfrm>
        </p:grpSpPr>
        <p:sp>
          <p:nvSpPr>
            <p:cNvPr id="1095" name="Google Shape;1095;p109"/>
            <p:cNvSpPr/>
            <p:nvPr/>
          </p:nvSpPr>
          <p:spPr>
            <a:xfrm>
              <a:off x="3442038" y="2946083"/>
              <a:ext cx="360900" cy="579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id="1096" name="Google Shape;1096;p109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3374825" y="3107275"/>
              <a:ext cx="495300" cy="257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97" name="Google Shape;1097;p109"/>
          <p:cNvPicPr preferRelativeResize="0"/>
          <p:nvPr/>
        </p:nvPicPr>
        <p:blipFill rotWithShape="1">
          <a:blip r:embed="rId8">
            <a:alphaModFix/>
          </a:blip>
          <a:srcRect b="12229" l="7257" r="73955" t="34365"/>
          <a:stretch/>
        </p:blipFill>
        <p:spPr>
          <a:xfrm>
            <a:off x="3632775" y="1823650"/>
            <a:ext cx="1465525" cy="3459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8" name="Google Shape;1098;p109"/>
          <p:cNvCxnSpPr>
            <a:stCxn id="1082" idx="0"/>
            <a:endCxn id="1097" idx="2"/>
          </p:cNvCxnSpPr>
          <p:nvPr/>
        </p:nvCxnSpPr>
        <p:spPr>
          <a:xfrm rot="-5400000">
            <a:off x="4227225" y="2291813"/>
            <a:ext cx="260700" cy="15900"/>
          </a:xfrm>
          <a:prstGeom prst="curvedConnector3">
            <a:avLst>
              <a:gd fmla="val 499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099" name="Google Shape;1099;p10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3" name="Shape 1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4" name="Google Shape;1104;p110"/>
          <p:cNvSpPr txBox="1"/>
          <p:nvPr>
            <p:ph type="title"/>
          </p:nvPr>
        </p:nvSpPr>
        <p:spPr>
          <a:xfrm>
            <a:off x="233450" y="-49625"/>
            <a:ext cx="72297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Variational Auto-Encoder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05" name="Google Shape;1105;p110"/>
          <p:cNvSpPr/>
          <p:nvPr/>
        </p:nvSpPr>
        <p:spPr>
          <a:xfrm rot="10800000">
            <a:off x="855042" y="3313725"/>
            <a:ext cx="976269" cy="570723"/>
          </a:xfrm>
          <a:prstGeom prst="flowChartManualOperation">
            <a:avLst/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6" name="Google Shape;1106;p110"/>
          <p:cNvSpPr/>
          <p:nvPr/>
        </p:nvSpPr>
        <p:spPr>
          <a:xfrm flipH="1">
            <a:off x="855042" y="1708958"/>
            <a:ext cx="976269" cy="570723"/>
          </a:xfrm>
          <a:prstGeom prst="flowChartManualOperation">
            <a:avLst/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7" name="Google Shape;1107;p110"/>
          <p:cNvSpPr/>
          <p:nvPr/>
        </p:nvSpPr>
        <p:spPr>
          <a:xfrm rot="-5400000">
            <a:off x="1250203" y="2301291"/>
            <a:ext cx="240300" cy="593100"/>
          </a:xfrm>
          <a:prstGeom prst="rect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/>
              <a:t>z</a:t>
            </a:r>
            <a:endParaRPr b="1"/>
          </a:p>
        </p:txBody>
      </p:sp>
      <p:sp>
        <p:nvSpPr>
          <p:cNvPr id="1108" name="Google Shape;1108;p110"/>
          <p:cNvSpPr/>
          <p:nvPr/>
        </p:nvSpPr>
        <p:spPr>
          <a:xfrm rot="-5400000">
            <a:off x="1776634" y="2978512"/>
            <a:ext cx="517800" cy="10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CE5C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9" name="Google Shape;1109;p110"/>
          <p:cNvSpPr txBox="1"/>
          <p:nvPr/>
        </p:nvSpPr>
        <p:spPr>
          <a:xfrm rot="-5400000">
            <a:off x="1844350" y="3512300"/>
            <a:ext cx="8454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Encode</a:t>
            </a:r>
            <a:endParaRPr/>
          </a:p>
        </p:txBody>
      </p:sp>
      <p:sp>
        <p:nvSpPr>
          <p:cNvPr id="1110" name="Google Shape;1110;p110"/>
          <p:cNvSpPr/>
          <p:nvPr/>
        </p:nvSpPr>
        <p:spPr>
          <a:xfrm rot="-5400000">
            <a:off x="1755131" y="1970794"/>
            <a:ext cx="517800" cy="1047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CFE2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1" name="Google Shape;1111;p110"/>
          <p:cNvSpPr txBox="1"/>
          <p:nvPr/>
        </p:nvSpPr>
        <p:spPr>
          <a:xfrm rot="-5400000">
            <a:off x="1786600" y="1752049"/>
            <a:ext cx="868500" cy="2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Decode</a:t>
            </a:r>
            <a:endParaRPr/>
          </a:p>
        </p:txBody>
      </p:sp>
      <p:pic>
        <p:nvPicPr>
          <p:cNvPr id="1112" name="Google Shape;1112;p110"/>
          <p:cNvPicPr preferRelativeResize="0"/>
          <p:nvPr/>
        </p:nvPicPr>
        <p:blipFill rotWithShape="1">
          <a:blip r:embed="rId3">
            <a:alphaModFix/>
          </a:blip>
          <a:srcRect b="13494" l="7925" r="27848" t="0"/>
          <a:stretch/>
        </p:blipFill>
        <p:spPr>
          <a:xfrm rot="-5400000">
            <a:off x="1032535" y="4147696"/>
            <a:ext cx="713520" cy="66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3" name="Google Shape;1113;p110"/>
          <p:cNvPicPr preferRelativeResize="0"/>
          <p:nvPr/>
        </p:nvPicPr>
        <p:blipFill rotWithShape="1">
          <a:blip r:embed="rId3">
            <a:alphaModFix/>
          </a:blip>
          <a:srcRect b="13494" l="7925" r="27848" t="0"/>
          <a:stretch/>
        </p:blipFill>
        <p:spPr>
          <a:xfrm rot="-5400000">
            <a:off x="1032535" y="831993"/>
            <a:ext cx="713520" cy="665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4" name="Google Shape;1114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108587" y="3467368"/>
            <a:ext cx="469179" cy="2634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5" name="Google Shape;1115;p1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1114928" y="1870725"/>
            <a:ext cx="456498" cy="2700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6" name="Google Shape;1116;p110"/>
          <p:cNvGrpSpPr/>
          <p:nvPr/>
        </p:nvGrpSpPr>
        <p:grpSpPr>
          <a:xfrm rot="-5400000">
            <a:off x="1010759" y="2888785"/>
            <a:ext cx="240251" cy="400793"/>
            <a:chOff x="3442050" y="2391021"/>
            <a:chExt cx="360900" cy="579600"/>
          </a:xfrm>
        </p:grpSpPr>
        <p:sp>
          <p:nvSpPr>
            <p:cNvPr id="1117" name="Google Shape;1117;p110"/>
            <p:cNvSpPr/>
            <p:nvPr/>
          </p:nvSpPr>
          <p:spPr>
            <a:xfrm>
              <a:off x="3442050" y="2391021"/>
              <a:ext cx="360900" cy="579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id="1118" name="Google Shape;1118;p11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 rot="5400000">
              <a:off x="3370075" y="2542700"/>
              <a:ext cx="504825" cy="276225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19" name="Google Shape;1119;p110"/>
          <p:cNvGrpSpPr/>
          <p:nvPr/>
        </p:nvGrpSpPr>
        <p:grpSpPr>
          <a:xfrm rot="-5400000">
            <a:off x="1511031" y="2881288"/>
            <a:ext cx="240251" cy="400793"/>
            <a:chOff x="3442038" y="2946083"/>
            <a:chExt cx="360900" cy="579600"/>
          </a:xfrm>
        </p:grpSpPr>
        <p:sp>
          <p:nvSpPr>
            <p:cNvPr id="1120" name="Google Shape;1120;p110"/>
            <p:cNvSpPr/>
            <p:nvPr/>
          </p:nvSpPr>
          <p:spPr>
            <a:xfrm>
              <a:off x="3442038" y="2946083"/>
              <a:ext cx="360900" cy="579600"/>
            </a:xfrm>
            <a:prstGeom prst="rect">
              <a:avLst/>
            </a:prstGeom>
            <a:solidFill>
              <a:srgbClr val="D9EAD3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/>
            </a:p>
          </p:txBody>
        </p:sp>
        <p:pic>
          <p:nvPicPr>
            <p:cNvPr id="1121" name="Google Shape;1121;p11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 rot="5400000">
              <a:off x="3374825" y="3107275"/>
              <a:ext cx="495300" cy="2571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22" name="Google Shape;1122;p110"/>
          <p:cNvPicPr preferRelativeResize="0"/>
          <p:nvPr/>
        </p:nvPicPr>
        <p:blipFill rotWithShape="1">
          <a:blip r:embed="rId8">
            <a:alphaModFix/>
          </a:blip>
          <a:srcRect b="12229" l="7257" r="73955" t="34365"/>
          <a:stretch/>
        </p:blipFill>
        <p:spPr>
          <a:xfrm rot="-5400000">
            <a:off x="286300" y="2467700"/>
            <a:ext cx="975517" cy="23916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23" name="Google Shape;1123;p110"/>
          <p:cNvCxnSpPr>
            <a:stCxn id="1107" idx="0"/>
            <a:endCxn id="1122" idx="2"/>
          </p:cNvCxnSpPr>
          <p:nvPr/>
        </p:nvCxnSpPr>
        <p:spPr>
          <a:xfrm rot="10800000">
            <a:off x="893503" y="2587341"/>
            <a:ext cx="180300" cy="10500"/>
          </a:xfrm>
          <a:prstGeom prst="curvedConnector3">
            <a:avLst>
              <a:gd fmla="val 49974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124" name="Google Shape;1124;p1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125" name="Google Shape;1125;p11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11725" y="853175"/>
            <a:ext cx="3969851" cy="4030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10"/>
          <p:cNvSpPr/>
          <p:nvPr/>
        </p:nvSpPr>
        <p:spPr>
          <a:xfrm>
            <a:off x="4337175" y="2220900"/>
            <a:ext cx="2213700" cy="5019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7" name="Google Shape;1127;p110"/>
          <p:cNvSpPr txBox="1"/>
          <p:nvPr/>
        </p:nvSpPr>
        <p:spPr>
          <a:xfrm>
            <a:off x="6822500" y="2187975"/>
            <a:ext cx="1398900" cy="39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0000"/>
                </a:solidFill>
              </a:rPr>
              <a:t>reparam. trick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p111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Deep Classifiers/Regressors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33" name="Google Shape;1133;p1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134" name="Google Shape;1134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34775" y="2240575"/>
            <a:ext cx="5677200" cy="2021250"/>
          </a:xfrm>
          <a:prstGeom prst="rect">
            <a:avLst/>
          </a:prstGeom>
          <a:noFill/>
          <a:ln>
            <a:noFill/>
          </a:ln>
        </p:spPr>
      </p:pic>
      <p:sp>
        <p:nvSpPr>
          <p:cNvPr id="1135" name="Google Shape;1135;p111"/>
          <p:cNvSpPr/>
          <p:nvPr/>
        </p:nvSpPr>
        <p:spPr>
          <a:xfrm rot="-5400000">
            <a:off x="3631500" y="161400"/>
            <a:ext cx="197400" cy="40284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6" name="Google Shape;1136;p111"/>
          <p:cNvSpPr txBox="1"/>
          <p:nvPr/>
        </p:nvSpPr>
        <p:spPr>
          <a:xfrm>
            <a:off x="1621400" y="895925"/>
            <a:ext cx="5628900" cy="112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Front-end specific to signal type: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/>
              <a:t>Images: Conv2D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/>
              <a:t>Video: Conv2D + RNN or Conv3D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/>
              <a:t>Text: Conv1D or RNN or both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ca"/>
              <a:t>Speech: Conv1d or Conv2d or RNN or combinations</a:t>
            </a:r>
            <a:endParaRPr/>
          </a:p>
        </p:txBody>
      </p:sp>
      <p:sp>
        <p:nvSpPr>
          <p:cNvPr id="1137" name="Google Shape;1137;p111"/>
          <p:cNvSpPr/>
          <p:nvPr/>
        </p:nvSpPr>
        <p:spPr>
          <a:xfrm>
            <a:off x="5941925" y="2558300"/>
            <a:ext cx="1061700" cy="13989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8" name="Google Shape;1138;p111"/>
          <p:cNvSpPr txBox="1"/>
          <p:nvPr/>
        </p:nvSpPr>
        <p:spPr>
          <a:xfrm>
            <a:off x="7151675" y="2838050"/>
            <a:ext cx="1678800" cy="839400"/>
          </a:xfrm>
          <a:prstGeom prst="rect">
            <a:avLst/>
          </a:prstGeom>
          <a:noFill/>
          <a:ln cap="flat" cmpd="sng" w="9525">
            <a:solidFill>
              <a:srgbClr val="FF99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MLP decisor with classification or regression output.</a:t>
            </a:r>
            <a:endParaRPr/>
          </a:p>
        </p:txBody>
      </p:sp>
      <p:sp>
        <p:nvSpPr>
          <p:cNvPr id="1139" name="Google Shape;1139;p111"/>
          <p:cNvSpPr/>
          <p:nvPr/>
        </p:nvSpPr>
        <p:spPr>
          <a:xfrm>
            <a:off x="2164550" y="4105500"/>
            <a:ext cx="4090200" cy="1974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D9EAD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0" name="Google Shape;1140;p111"/>
          <p:cNvSpPr txBox="1"/>
          <p:nvPr/>
        </p:nvSpPr>
        <p:spPr>
          <a:xfrm>
            <a:off x="1950125" y="4368750"/>
            <a:ext cx="4246500" cy="436200"/>
          </a:xfrm>
          <a:prstGeom prst="rect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Pooling: MaxPool, AvgPool, Strided Convolutions...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44" name="Shape 1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5" name="Google Shape;1145;p112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Deep Classifiers/Regressors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46" name="Google Shape;1146;p1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147" name="Google Shape;1147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9175" y="2305675"/>
            <a:ext cx="3918300" cy="13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8" name="Google Shape;1148;p1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500" y="929000"/>
            <a:ext cx="4210447" cy="3909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3" name="Google Shape;1153;p113"/>
          <p:cNvSpPr txBox="1"/>
          <p:nvPr>
            <p:ph type="title"/>
          </p:nvPr>
        </p:nvSpPr>
        <p:spPr>
          <a:xfrm>
            <a:off x="233450" y="220400"/>
            <a:ext cx="8111400" cy="708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Deep Classifiers/Regressors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154" name="Google Shape;1154;p1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155" name="Google Shape;1155;p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369175" y="2305675"/>
            <a:ext cx="3918300" cy="1395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6" name="Google Shape;1156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76500" y="929000"/>
            <a:ext cx="4210447" cy="39097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7" name="Google Shape;1157;p1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916563" y="1668138"/>
            <a:ext cx="4619625" cy="1609725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p11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163" name="Google Shape;1163;p114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Inception module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ZlPMaBWIAAI6zA.jpg:large" id="1164" name="Google Shape;1164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625" y="701300"/>
            <a:ext cx="1931425" cy="437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165" name="Google Shape;1165;p114"/>
          <p:cNvSpPr/>
          <p:nvPr/>
        </p:nvSpPr>
        <p:spPr>
          <a:xfrm>
            <a:off x="2253800" y="2149775"/>
            <a:ext cx="848400" cy="9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6" name="Google Shape;1166;p114"/>
          <p:cNvSpPr/>
          <p:nvPr/>
        </p:nvSpPr>
        <p:spPr>
          <a:xfrm>
            <a:off x="5236000" y="2240050"/>
            <a:ext cx="848400" cy="9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net.jpg" id="1167" name="Google Shape;1167;p1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53819" y="34025"/>
            <a:ext cx="1415187" cy="5143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8" name="Google Shape;1168;p1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-278444" y="2009137"/>
            <a:ext cx="3357226" cy="1195275"/>
          </a:xfrm>
          <a:prstGeom prst="rect">
            <a:avLst/>
          </a:prstGeom>
          <a:noFill/>
          <a:ln>
            <a:noFill/>
          </a:ln>
        </p:spPr>
      </p:pic>
      <p:sp>
        <p:nvSpPr>
          <p:cNvPr id="1169" name="Google Shape;1169;p114"/>
          <p:cNvSpPr txBox="1"/>
          <p:nvPr/>
        </p:nvSpPr>
        <p:spPr>
          <a:xfrm>
            <a:off x="28100" y="4791375"/>
            <a:ext cx="29112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p11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175" name="Google Shape;1175;p115"/>
          <p:cNvSpPr txBox="1"/>
          <p:nvPr>
            <p:ph type="title"/>
          </p:nvPr>
        </p:nvSpPr>
        <p:spPr>
          <a:xfrm>
            <a:off x="-36875" y="5150"/>
            <a:ext cx="9144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Inception module / Network in Network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googlenet.png" id="1176" name="Google Shape;1176;p115"/>
          <p:cNvPicPr preferRelativeResize="0"/>
          <p:nvPr/>
        </p:nvPicPr>
        <p:blipFill rotWithShape="1">
          <a:blip r:embed="rId3">
            <a:alphaModFix/>
          </a:blip>
          <a:srcRect b="0" l="0" r="0" t="4297"/>
          <a:stretch/>
        </p:blipFill>
        <p:spPr>
          <a:xfrm>
            <a:off x="483925" y="554900"/>
            <a:ext cx="8328549" cy="419367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e-need-to-go-deeper.jpg" id="1177" name="Google Shape;1177;p1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900" y="3290176"/>
            <a:ext cx="2285925" cy="1283650"/>
          </a:xfrm>
          <a:prstGeom prst="rect">
            <a:avLst/>
          </a:prstGeom>
          <a:noFill/>
          <a:ln>
            <a:noFill/>
          </a:ln>
        </p:spPr>
      </p:pic>
      <p:sp>
        <p:nvSpPr>
          <p:cNvPr id="1178" name="Google Shape;1178;p115"/>
          <p:cNvSpPr txBox="1"/>
          <p:nvPr/>
        </p:nvSpPr>
        <p:spPr>
          <a:xfrm>
            <a:off x="51850" y="4587100"/>
            <a:ext cx="84288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Szegedy, Christian, Wei Liu, Yangqing Jia, Pierre Sermanet, Scott Reed, Dragomir Anguelov, Dumitru Erhan, Vincent Vanhoucke, and Andrew Rabinovich.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5"/>
              </a:rPr>
              <a:t>"Going deeper with convolutions."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2015</a:t>
            </a:r>
            <a:endParaRPr sz="1200"/>
          </a:p>
        </p:txBody>
      </p:sp>
      <p:sp>
        <p:nvSpPr>
          <p:cNvPr id="1179" name="Google Shape;1179;p115"/>
          <p:cNvSpPr/>
          <p:nvPr/>
        </p:nvSpPr>
        <p:spPr>
          <a:xfrm>
            <a:off x="245425" y="811000"/>
            <a:ext cx="1814100" cy="736200"/>
          </a:xfrm>
          <a:prstGeom prst="roundRect">
            <a:avLst>
              <a:gd fmla="val 16667" name="adj"/>
            </a:avLst>
          </a:prstGeom>
          <a:solidFill>
            <a:srgbClr val="FFFF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/>
              <a:t>GoogleNet</a:t>
            </a:r>
            <a:endParaRPr sz="1800"/>
          </a:p>
        </p:txBody>
      </p:sp>
      <p:sp>
        <p:nvSpPr>
          <p:cNvPr id="1180" name="Google Shape;1180;p115"/>
          <p:cNvSpPr txBox="1"/>
          <p:nvPr/>
        </p:nvSpPr>
        <p:spPr>
          <a:xfrm rot="-5400000">
            <a:off x="8019275" y="3441700"/>
            <a:ext cx="19386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p11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inception.png" id="1186" name="Google Shape;1186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6875" y="827825"/>
            <a:ext cx="6815375" cy="3511775"/>
          </a:xfrm>
          <a:prstGeom prst="rect">
            <a:avLst/>
          </a:prstGeom>
          <a:noFill/>
          <a:ln>
            <a:noFill/>
          </a:ln>
        </p:spPr>
      </p:pic>
      <p:sp>
        <p:nvSpPr>
          <p:cNvPr id="1187" name="Google Shape;1187;p116"/>
          <p:cNvSpPr txBox="1"/>
          <p:nvPr/>
        </p:nvSpPr>
        <p:spPr>
          <a:xfrm>
            <a:off x="117375" y="4535250"/>
            <a:ext cx="8229600" cy="5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8" name="Google Shape;1188;p116"/>
          <p:cNvSpPr txBox="1"/>
          <p:nvPr/>
        </p:nvSpPr>
        <p:spPr>
          <a:xfrm>
            <a:off x="92300" y="4632325"/>
            <a:ext cx="8282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22222"/>
                </a:solidFill>
                <a:highlight>
                  <a:srgbClr val="FFFFFF"/>
                </a:highlight>
              </a:rPr>
              <a:t>Lin, Min, Qiang Chen, and Shuicheng Yan. </a:t>
            </a:r>
            <a:r>
              <a:rPr lang="ca" u="sng">
                <a:solidFill>
                  <a:srgbClr val="1155CC"/>
                </a:solidFill>
                <a:highlight>
                  <a:srgbClr val="FFFFFF"/>
                </a:highlight>
                <a:hlinkClick r:id="rId4"/>
              </a:rPr>
              <a:t>"Network in network."</a:t>
            </a:r>
            <a:r>
              <a:rPr lang="ca">
                <a:solidFill>
                  <a:srgbClr val="222222"/>
                </a:solidFill>
                <a:highlight>
                  <a:srgbClr val="FFFFFF"/>
                </a:highlight>
              </a:rPr>
              <a:t> </a:t>
            </a:r>
            <a:r>
              <a:rPr i="1" lang="ca">
                <a:solidFill>
                  <a:srgbClr val="222222"/>
                </a:solidFill>
                <a:highlight>
                  <a:srgbClr val="FFFFFF"/>
                </a:highlight>
              </a:rPr>
              <a:t>ICLR 2014.</a:t>
            </a:r>
            <a:endParaRPr/>
          </a:p>
        </p:txBody>
      </p:sp>
      <p:sp>
        <p:nvSpPr>
          <p:cNvPr id="1189" name="Google Shape;1189;p116"/>
          <p:cNvSpPr txBox="1"/>
          <p:nvPr>
            <p:ph type="title"/>
          </p:nvPr>
        </p:nvSpPr>
        <p:spPr>
          <a:xfrm>
            <a:off x="-36875" y="5150"/>
            <a:ext cx="91440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Inception module / Network in Network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190" name="Google Shape;1190;p116"/>
          <p:cNvSpPr txBox="1"/>
          <p:nvPr/>
        </p:nvSpPr>
        <p:spPr>
          <a:xfrm>
            <a:off x="6375275" y="4770550"/>
            <a:ext cx="20715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72"/>
          <p:cNvSpPr txBox="1"/>
          <p:nvPr>
            <p:ph type="title"/>
          </p:nvPr>
        </p:nvSpPr>
        <p:spPr>
          <a:xfrm>
            <a:off x="403850" y="2209501"/>
            <a:ext cx="84807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What is in here?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4" name="Shape 1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5" name="Google Shape;1195;p11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196" name="Google Shape;1196;p117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we-need-to-go-deeper.jpg" id="1197" name="Google Shape;1197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8125" y="628848"/>
            <a:ext cx="7787751" cy="437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01" name="Shape 1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2" name="Google Shape;1202;p11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Captura de pantalla 2016-03-28 a les 13.38.34.png" id="1203" name="Google Shape;1203;p118"/>
          <p:cNvPicPr preferRelativeResize="0"/>
          <p:nvPr/>
        </p:nvPicPr>
        <p:blipFill rotWithShape="1">
          <a:blip r:embed="rId3">
            <a:alphaModFix/>
          </a:blip>
          <a:srcRect b="0" l="0" r="51451" t="0"/>
          <a:stretch/>
        </p:blipFill>
        <p:spPr>
          <a:xfrm>
            <a:off x="885700" y="718475"/>
            <a:ext cx="5805126" cy="3876150"/>
          </a:xfrm>
          <a:prstGeom prst="rect">
            <a:avLst/>
          </a:prstGeom>
          <a:noFill/>
          <a:ln>
            <a:noFill/>
          </a:ln>
        </p:spPr>
      </p:pic>
      <p:sp>
        <p:nvSpPr>
          <p:cNvPr id="1204" name="Google Shape;1204;p118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05" name="Google Shape;1205;p118"/>
          <p:cNvSpPr txBox="1"/>
          <p:nvPr/>
        </p:nvSpPr>
        <p:spPr>
          <a:xfrm>
            <a:off x="0" y="4594625"/>
            <a:ext cx="863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He, Kaiming, Xiangyu Zhang, Shaoqing Ren, and Jian Sun.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"Deep residual learning for image recognition."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2016 </a:t>
            </a:r>
            <a:r>
              <a:rPr lang="ca" sz="1200" u="sng">
                <a:solidFill>
                  <a:srgbClr val="1155CC"/>
                </a:solidFill>
                <a:highlight>
                  <a:srgbClr val="FFFFFF"/>
                </a:highlight>
                <a:hlinkClick r:id="rId5"/>
              </a:rPr>
              <a:t>[slides]</a:t>
            </a:r>
            <a:endParaRPr sz="1200"/>
          </a:p>
        </p:txBody>
      </p:sp>
      <p:sp>
        <p:nvSpPr>
          <p:cNvPr id="1206" name="Google Shape;1206;p118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0" name="Shape 1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1" name="Google Shape;1211;p11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12" name="Google Shape;1212;p119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13" name="Google Shape;1213;p119"/>
          <p:cNvSpPr txBox="1"/>
          <p:nvPr/>
        </p:nvSpPr>
        <p:spPr>
          <a:xfrm>
            <a:off x="173725" y="766050"/>
            <a:ext cx="8755800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 u="sng"/>
              <a:t>Residual learning</a:t>
            </a:r>
            <a:r>
              <a:rPr lang="ca" sz="1800"/>
              <a:t>: reformulate the layers as learning residual functions with reference to the layer inputs, instead of learning unreferenced functions</a:t>
            </a:r>
            <a:endParaRPr sz="1800"/>
          </a:p>
        </p:txBody>
      </p:sp>
      <p:pic>
        <p:nvPicPr>
          <p:cNvPr descr="resnet_2.png" id="1214" name="Google Shape;1214;p119"/>
          <p:cNvPicPr preferRelativeResize="0"/>
          <p:nvPr/>
        </p:nvPicPr>
        <p:blipFill rotWithShape="1">
          <a:blip r:embed="rId3">
            <a:alphaModFix/>
          </a:blip>
          <a:srcRect b="20823" l="13048" r="22480" t="0"/>
          <a:stretch/>
        </p:blipFill>
        <p:spPr>
          <a:xfrm>
            <a:off x="2120700" y="1684150"/>
            <a:ext cx="4222925" cy="2452175"/>
          </a:xfrm>
          <a:prstGeom prst="rect">
            <a:avLst/>
          </a:prstGeom>
          <a:noFill/>
          <a:ln>
            <a:noFill/>
          </a:ln>
        </p:spPr>
      </p:pic>
      <p:sp>
        <p:nvSpPr>
          <p:cNvPr id="1215" name="Google Shape;1215;p119"/>
          <p:cNvSpPr txBox="1"/>
          <p:nvPr/>
        </p:nvSpPr>
        <p:spPr>
          <a:xfrm>
            <a:off x="0" y="4594625"/>
            <a:ext cx="863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He, Kaiming, Xiangyu Zhang, Shaoqing Ren, and Jian Sun.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"Deep residual learning for image recognition."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2016 </a:t>
            </a:r>
            <a:r>
              <a:rPr lang="ca" sz="1200" u="sng">
                <a:solidFill>
                  <a:srgbClr val="1155CC"/>
                </a:solidFill>
                <a:highlight>
                  <a:srgbClr val="FFFFFF"/>
                </a:highlight>
                <a:hlinkClick r:id="rId5"/>
              </a:rPr>
              <a:t>[slides]</a:t>
            </a:r>
            <a:endParaRPr sz="120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9" name="Shape 1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0" name="Google Shape;1220;p120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21" name="Google Shape;1221;p120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22" name="Google Shape;1222;p120"/>
          <p:cNvSpPr txBox="1"/>
          <p:nvPr/>
        </p:nvSpPr>
        <p:spPr>
          <a:xfrm>
            <a:off x="173725" y="766050"/>
            <a:ext cx="4509000" cy="129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 u="sng"/>
              <a:t>Residual learning</a:t>
            </a:r>
            <a:r>
              <a:rPr lang="ca" sz="1800"/>
              <a:t>: reformulate the layers as learning residual functions with reference to the layer inputs, instead of learning unreferenced functions</a:t>
            </a:r>
            <a:endParaRPr sz="1800"/>
          </a:p>
        </p:txBody>
      </p:sp>
      <p:pic>
        <p:nvPicPr>
          <p:cNvPr descr="resnet_2.png" id="1223" name="Google Shape;1223;p120"/>
          <p:cNvPicPr preferRelativeResize="0"/>
          <p:nvPr/>
        </p:nvPicPr>
        <p:blipFill rotWithShape="1">
          <a:blip r:embed="rId3">
            <a:alphaModFix/>
          </a:blip>
          <a:srcRect b="20823" l="13048" r="22480" t="0"/>
          <a:stretch/>
        </p:blipFill>
        <p:spPr>
          <a:xfrm>
            <a:off x="312713" y="2219075"/>
            <a:ext cx="4222925" cy="2452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4" name="Google Shape;1224;p1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17425" y="781251"/>
            <a:ext cx="3924460" cy="3816199"/>
          </a:xfrm>
          <a:prstGeom prst="rect">
            <a:avLst/>
          </a:prstGeom>
          <a:noFill/>
          <a:ln>
            <a:noFill/>
          </a:ln>
        </p:spPr>
      </p:pic>
      <p:sp>
        <p:nvSpPr>
          <p:cNvPr id="1225" name="Google Shape;1225;p120"/>
          <p:cNvSpPr/>
          <p:nvPr/>
        </p:nvSpPr>
        <p:spPr>
          <a:xfrm>
            <a:off x="666750" y="3931950"/>
            <a:ext cx="2600700" cy="739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6" name="Google Shape;1226;p120"/>
          <p:cNvSpPr/>
          <p:nvPr/>
        </p:nvSpPr>
        <p:spPr>
          <a:xfrm>
            <a:off x="3234400" y="3421725"/>
            <a:ext cx="1892800" cy="939050"/>
          </a:xfrm>
          <a:custGeom>
            <a:rect b="b" l="l" r="r" t="t"/>
            <a:pathLst>
              <a:path extrusionOk="0" h="37562" w="75712">
                <a:moveTo>
                  <a:pt x="0" y="36868"/>
                </a:moveTo>
                <a:cubicBezTo>
                  <a:pt x="3731" y="36868"/>
                  <a:pt x="14209" y="38349"/>
                  <a:pt x="22384" y="36868"/>
                </a:cubicBezTo>
                <a:cubicBezTo>
                  <a:pt x="30559" y="35387"/>
                  <a:pt x="43232" y="31766"/>
                  <a:pt x="49048" y="27980"/>
                </a:cubicBezTo>
                <a:cubicBezTo>
                  <a:pt x="54864" y="24194"/>
                  <a:pt x="52834" y="18817"/>
                  <a:pt x="57278" y="14154"/>
                </a:cubicBezTo>
                <a:cubicBezTo>
                  <a:pt x="61722" y="9491"/>
                  <a:pt x="72640" y="2359"/>
                  <a:pt x="75712" y="0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21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descr="Captura de pantalla 2016-03-28 a les 13.38.34.png" id="1232" name="Google Shape;1232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311825"/>
            <a:ext cx="8857626" cy="2871275"/>
          </a:xfrm>
          <a:prstGeom prst="rect">
            <a:avLst/>
          </a:prstGeom>
          <a:noFill/>
          <a:ln>
            <a:noFill/>
          </a:ln>
        </p:spPr>
      </p:pic>
      <p:sp>
        <p:nvSpPr>
          <p:cNvPr id="1233" name="Google Shape;1233;p121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34" name="Google Shape;1234;p121"/>
          <p:cNvSpPr txBox="1"/>
          <p:nvPr/>
        </p:nvSpPr>
        <p:spPr>
          <a:xfrm>
            <a:off x="0" y="4594625"/>
            <a:ext cx="863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He, Kaiming, Xiangyu Zhang, Shaoqing Ren, and Jian Sun.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"Deep residual learning for image recognition."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2016 </a:t>
            </a:r>
            <a:r>
              <a:rPr lang="ca" sz="1200" u="sng">
                <a:solidFill>
                  <a:srgbClr val="1155CC"/>
                </a:solidFill>
                <a:highlight>
                  <a:srgbClr val="FFFFFF"/>
                </a:highlight>
                <a:hlinkClick r:id="rId5"/>
              </a:rPr>
              <a:t>[slides]</a:t>
            </a:r>
            <a:endParaRPr sz="1200"/>
          </a:p>
        </p:txBody>
      </p:sp>
      <p:sp>
        <p:nvSpPr>
          <p:cNvPr id="1235" name="Google Shape;1235;p121"/>
          <p:cNvSpPr txBox="1"/>
          <p:nvPr/>
        </p:nvSpPr>
        <p:spPr>
          <a:xfrm>
            <a:off x="5570350" y="811000"/>
            <a:ext cx="25185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3A81BA"/>
                </a:solidFill>
              </a:rPr>
              <a:t>Residual connections</a:t>
            </a:r>
            <a:endParaRPr sz="1800">
              <a:solidFill>
                <a:srgbClr val="3A81BA"/>
              </a:solidFill>
            </a:endParaRPr>
          </a:p>
        </p:txBody>
      </p:sp>
      <p:sp>
        <p:nvSpPr>
          <p:cNvPr id="1236" name="Google Shape;1236;p121"/>
          <p:cNvSpPr txBox="1"/>
          <p:nvPr/>
        </p:nvSpPr>
        <p:spPr>
          <a:xfrm>
            <a:off x="885725" y="720000"/>
            <a:ext cx="2985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3A81BA"/>
                </a:solidFill>
              </a:rPr>
              <a:t>Non-Residual connections</a:t>
            </a:r>
            <a:endParaRPr sz="1800">
              <a:solidFill>
                <a:srgbClr val="3A81BA"/>
              </a:solidFill>
            </a:endParaRPr>
          </a:p>
        </p:txBody>
      </p:sp>
      <p:sp>
        <p:nvSpPr>
          <p:cNvPr id="1237" name="Google Shape;1237;p121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41" name="Shape 1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2" name="Google Shape;1242;p122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43" name="Google Shape;1243;p122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ZlPMaBWIAAI6zA.jpg:large" id="1244" name="Google Shape;1244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4625" y="701300"/>
            <a:ext cx="1931425" cy="4372749"/>
          </a:xfrm>
          <a:prstGeom prst="rect">
            <a:avLst/>
          </a:prstGeom>
          <a:noFill/>
          <a:ln>
            <a:noFill/>
          </a:ln>
        </p:spPr>
      </p:pic>
      <p:sp>
        <p:nvSpPr>
          <p:cNvPr id="1245" name="Google Shape;1245;p122"/>
          <p:cNvSpPr/>
          <p:nvPr/>
        </p:nvSpPr>
        <p:spPr>
          <a:xfrm>
            <a:off x="2253800" y="2149775"/>
            <a:ext cx="848400" cy="9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6" name="Google Shape;1246;p122"/>
          <p:cNvSpPr/>
          <p:nvPr/>
        </p:nvSpPr>
        <p:spPr>
          <a:xfrm>
            <a:off x="5236000" y="2240050"/>
            <a:ext cx="848400" cy="9120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9900"/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googlenet.jpg" id="1247" name="Google Shape;1247;p1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38775" y="1034177"/>
            <a:ext cx="1059053" cy="384914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aptura de pantalla 2016-03-28 a les 13.37.21.png" id="1248" name="Google Shape;1248;p1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52835" y="0"/>
            <a:ext cx="807554" cy="514350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3108.jpg" id="1249" name="Google Shape;1249;p122"/>
          <p:cNvPicPr preferRelativeResize="0"/>
          <p:nvPr/>
        </p:nvPicPr>
        <p:blipFill rotWithShape="1">
          <a:blip r:embed="rId6">
            <a:alphaModFix/>
          </a:blip>
          <a:srcRect b="0" l="29878" r="0" t="0"/>
          <a:stretch/>
        </p:blipFill>
        <p:spPr>
          <a:xfrm>
            <a:off x="7188651" y="861949"/>
            <a:ext cx="1782751" cy="1694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msr.png" id="1250" name="Google Shape;1250;p1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226538" y="2685196"/>
            <a:ext cx="1706975" cy="517850"/>
          </a:xfrm>
          <a:prstGeom prst="rect">
            <a:avLst/>
          </a:prstGeom>
          <a:noFill/>
          <a:ln>
            <a:noFill/>
          </a:ln>
        </p:spPr>
      </p:pic>
      <p:sp>
        <p:nvSpPr>
          <p:cNvPr id="1251" name="Google Shape;1251;p122"/>
          <p:cNvSpPr txBox="1"/>
          <p:nvPr/>
        </p:nvSpPr>
        <p:spPr>
          <a:xfrm>
            <a:off x="7013563" y="3500525"/>
            <a:ext cx="2222100" cy="7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0000"/>
                </a:solidFill>
              </a:rPr>
              <a:t>3.6% top 5 error…</a:t>
            </a:r>
            <a:endParaRPr sz="1800">
              <a:solidFill>
                <a:srgbClr val="FF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800">
                <a:solidFill>
                  <a:srgbClr val="FF0000"/>
                </a:solidFill>
              </a:rPr>
              <a:t>with 152 layers !!</a:t>
            </a:r>
            <a:endParaRPr sz="1800">
              <a:solidFill>
                <a:srgbClr val="FF0000"/>
              </a:solidFill>
            </a:endParaRPr>
          </a:p>
        </p:txBody>
      </p:sp>
      <p:sp>
        <p:nvSpPr>
          <p:cNvPr id="1252" name="Google Shape;1252;p122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6" name="Shape 1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7" name="Google Shape;1257;p12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58" name="Google Shape;1258;p123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Deep Residual Networks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59" name="Google Shape;1259;p123"/>
          <p:cNvSpPr txBox="1"/>
          <p:nvPr/>
        </p:nvSpPr>
        <p:spPr>
          <a:xfrm>
            <a:off x="17388" y="4594625"/>
            <a:ext cx="86331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He, Kaiming, Xiangyu Zhang, Shaoqing Ren, and Jian Sun. </a:t>
            </a:r>
            <a:r>
              <a:rPr lang="ca" sz="12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"Deep residual learning for image recognition."</a:t>
            </a:r>
            <a:r>
              <a:rPr lang="ca" sz="1200">
                <a:solidFill>
                  <a:srgbClr val="222222"/>
                </a:solidFill>
                <a:highlight>
                  <a:srgbClr val="FFFFFF"/>
                </a:highlight>
              </a:rPr>
              <a:t> CVPR 2016 </a:t>
            </a:r>
            <a:r>
              <a:rPr lang="ca" sz="1200" u="sng">
                <a:solidFill>
                  <a:srgbClr val="1155CC"/>
                </a:solidFill>
                <a:highlight>
                  <a:srgbClr val="FFFFFF"/>
                </a:highlight>
                <a:hlinkClick r:id="rId4"/>
              </a:rPr>
              <a:t>[slides]</a:t>
            </a:r>
            <a:endParaRPr sz="1200"/>
          </a:p>
        </p:txBody>
      </p:sp>
      <p:pic>
        <p:nvPicPr>
          <p:cNvPr descr="Captura de pantalla 2016-03-28 a les 17.23.27.png" id="1260" name="Google Shape;1260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2800" y="717551"/>
            <a:ext cx="6322276" cy="3593599"/>
          </a:xfrm>
          <a:prstGeom prst="rect">
            <a:avLst/>
          </a:prstGeom>
          <a:noFill/>
          <a:ln>
            <a:noFill/>
          </a:ln>
        </p:spPr>
      </p:pic>
      <p:sp>
        <p:nvSpPr>
          <p:cNvPr id="1261" name="Google Shape;1261;p123"/>
          <p:cNvSpPr txBox="1"/>
          <p:nvPr/>
        </p:nvSpPr>
        <p:spPr>
          <a:xfrm>
            <a:off x="485700" y="2006225"/>
            <a:ext cx="880500" cy="393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FF0000"/>
                </a:solidFill>
              </a:rPr>
              <a:t>Humans</a:t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262" name="Google Shape;1262;p123"/>
          <p:cNvSpPr/>
          <p:nvPr/>
        </p:nvSpPr>
        <p:spPr>
          <a:xfrm>
            <a:off x="1349825" y="2277117"/>
            <a:ext cx="1176825" cy="1309175"/>
          </a:xfrm>
          <a:custGeom>
            <a:rect b="b" l="l" r="r" t="t"/>
            <a:pathLst>
              <a:path extrusionOk="0" h="52367" w="47073">
                <a:moveTo>
                  <a:pt x="0" y="27"/>
                </a:moveTo>
                <a:cubicBezTo>
                  <a:pt x="1865" y="247"/>
                  <a:pt x="6200" y="-521"/>
                  <a:pt x="11192" y="1344"/>
                </a:cubicBezTo>
                <a:cubicBezTo>
                  <a:pt x="16185" y="3209"/>
                  <a:pt x="24633" y="6720"/>
                  <a:pt x="29955" y="11219"/>
                </a:cubicBezTo>
                <a:cubicBezTo>
                  <a:pt x="35277" y="15718"/>
                  <a:pt x="40270" y="21479"/>
                  <a:pt x="43123" y="28337"/>
                </a:cubicBezTo>
                <a:cubicBezTo>
                  <a:pt x="45976" y="35195"/>
                  <a:pt x="46415" y="48362"/>
                  <a:pt x="47073" y="52367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p124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68" name="Google Shape;1268;p124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aptura de pantalla 2017-01-25 a les 8.07.30.png" id="1269" name="Google Shape;1269;p124"/>
          <p:cNvPicPr preferRelativeResize="0"/>
          <p:nvPr/>
        </p:nvPicPr>
        <p:blipFill rotWithShape="1">
          <a:blip r:embed="rId3">
            <a:alphaModFix/>
          </a:blip>
          <a:srcRect b="48285" l="0" r="0" t="0"/>
          <a:stretch/>
        </p:blipFill>
        <p:spPr>
          <a:xfrm>
            <a:off x="152400" y="1009850"/>
            <a:ext cx="8839202" cy="174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70" name="Google Shape;1270;p124"/>
          <p:cNvSpPr txBox="1"/>
          <p:nvPr/>
        </p:nvSpPr>
        <p:spPr>
          <a:xfrm>
            <a:off x="152400" y="4311250"/>
            <a:ext cx="28515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/>
              <a:t>Figure</a:t>
            </a:r>
            <a:r>
              <a:rPr lang="ca"/>
              <a:t>: Kilian Weinberger</a:t>
            </a:r>
            <a:endParaRPr/>
          </a:p>
        </p:txBody>
      </p:sp>
      <p:sp>
        <p:nvSpPr>
          <p:cNvPr id="1271" name="Google Shape;1271;p124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2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77" name="Google Shape;1277;p125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descr="Captura de pantalla 2017-01-25 a les 8.28.14.png" id="1278" name="Google Shape;1278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5051"/>
            <a:ext cx="8607844" cy="3816201"/>
          </a:xfrm>
          <a:prstGeom prst="rect">
            <a:avLst/>
          </a:prstGeom>
          <a:noFill/>
          <a:ln>
            <a:noFill/>
          </a:ln>
        </p:spPr>
      </p:pic>
      <p:sp>
        <p:nvSpPr>
          <p:cNvPr id="1279" name="Google Shape;1279;p125"/>
          <p:cNvSpPr txBox="1"/>
          <p:nvPr/>
        </p:nvSpPr>
        <p:spPr>
          <a:xfrm>
            <a:off x="0" y="4823225"/>
            <a:ext cx="8459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222222"/>
                </a:solidFill>
                <a:highlight>
                  <a:srgbClr val="FFFFFF"/>
                </a:highlight>
              </a:rPr>
              <a:t>Long, Jonathan, Evan Shelhamer, and Trevor Darrell. </a:t>
            </a:r>
            <a:r>
              <a:rPr lang="ca" sz="1000" u="sng">
                <a:solidFill>
                  <a:schemeClr val="hlink"/>
                </a:solidFill>
                <a:highlight>
                  <a:srgbClr val="FFFFFF"/>
                </a:highlight>
                <a:hlinkClick r:id="rId4"/>
              </a:rPr>
              <a:t>"Fully convolutional networks for semantic segmentation."</a:t>
            </a:r>
            <a:r>
              <a:rPr lang="ca" sz="1000">
                <a:solidFill>
                  <a:srgbClr val="222222"/>
                </a:solidFill>
                <a:highlight>
                  <a:srgbClr val="FFFFFF"/>
                </a:highlight>
              </a:rPr>
              <a:t> CVPR 2015 &amp; PAMI 2016.</a:t>
            </a:r>
            <a:endParaRPr/>
          </a:p>
        </p:txBody>
      </p:sp>
      <p:sp>
        <p:nvSpPr>
          <p:cNvPr id="1280" name="Google Shape;1280;p125"/>
          <p:cNvSpPr txBox="1"/>
          <p:nvPr/>
        </p:nvSpPr>
        <p:spPr>
          <a:xfrm>
            <a:off x="7132075" y="39750"/>
            <a:ext cx="1973400" cy="35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Slide credit: Xavi Giro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4" name="Shape 1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5" name="Google Shape;1285;p12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86" name="Google Shape;1286;p126"/>
          <p:cNvSpPr txBox="1"/>
          <p:nvPr>
            <p:ph type="title"/>
          </p:nvPr>
        </p:nvSpPr>
        <p:spPr>
          <a:xfrm>
            <a:off x="-36875" y="515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connections: U-Net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287" name="Google Shape;1287;p126"/>
          <p:cNvSpPr txBox="1"/>
          <p:nvPr/>
        </p:nvSpPr>
        <p:spPr>
          <a:xfrm>
            <a:off x="0" y="4670825"/>
            <a:ext cx="8459400" cy="2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solidFill>
                  <a:srgbClr val="222222"/>
                </a:solidFill>
                <a:highlight>
                  <a:srgbClr val="FFFFFF"/>
                </a:highlight>
              </a:rPr>
              <a:t>Ronneberger, Olaf, Philipp Fischer, and Thomas Brox. </a:t>
            </a:r>
            <a:r>
              <a:rPr lang="ca" sz="1000" u="sng">
                <a:solidFill>
                  <a:schemeClr val="hlink"/>
                </a:solidFill>
                <a:highlight>
                  <a:srgbClr val="FFFFFF"/>
                </a:highlight>
                <a:hlinkClick r:id="rId3"/>
              </a:rPr>
              <a:t>"U-net: Convolutional networks for biomedical image segmentation."</a:t>
            </a:r>
            <a:r>
              <a:rPr lang="ca" sz="1000">
                <a:solidFill>
                  <a:srgbClr val="222222"/>
                </a:solidFill>
                <a:highlight>
                  <a:srgbClr val="FFFFFF"/>
                </a:highlight>
              </a:rPr>
              <a:t> In International Conference on Medical Image Computing and Computer-Assisted Intervention, pp. 234-241. Springer International Publishing, 2015</a:t>
            </a:r>
            <a:endParaRPr sz="10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pic>
        <p:nvPicPr>
          <p:cNvPr descr="Captura de pantalla 2017-01-25 a les 9.52.42.png" id="1288" name="Google Shape;1288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82625" y="703163"/>
            <a:ext cx="5615029" cy="3737176"/>
          </a:xfrm>
          <a:prstGeom prst="rect">
            <a:avLst/>
          </a:prstGeom>
          <a:noFill/>
          <a:ln>
            <a:noFill/>
          </a:ln>
        </p:spPr>
      </p:pic>
      <p:sp>
        <p:nvSpPr>
          <p:cNvPr id="1289" name="Google Shape;1289;p126"/>
          <p:cNvSpPr/>
          <p:nvPr/>
        </p:nvSpPr>
        <p:spPr>
          <a:xfrm>
            <a:off x="1267525" y="590725"/>
            <a:ext cx="2699400" cy="3983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0" name="Google Shape;1290;p126"/>
          <p:cNvSpPr txBox="1"/>
          <p:nvPr/>
        </p:nvSpPr>
        <p:spPr>
          <a:xfrm>
            <a:off x="2436125" y="780000"/>
            <a:ext cx="1415400" cy="8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FF"/>
                </a:solidFill>
              </a:rPr>
              <a:t>Downsampling Encoder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FF"/>
                </a:solidFill>
              </a:rPr>
              <a:t>(Downconv)</a:t>
            </a:r>
            <a:endParaRPr>
              <a:solidFill>
                <a:srgbClr val="0000FF"/>
              </a:solidFill>
            </a:endParaRPr>
          </a:p>
        </p:txBody>
      </p:sp>
      <p:sp>
        <p:nvSpPr>
          <p:cNvPr id="1291" name="Google Shape;1291;p126"/>
          <p:cNvSpPr/>
          <p:nvPr/>
        </p:nvSpPr>
        <p:spPr>
          <a:xfrm>
            <a:off x="4020475" y="580200"/>
            <a:ext cx="2699400" cy="39831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2" name="Google Shape;1292;p126"/>
          <p:cNvSpPr txBox="1"/>
          <p:nvPr/>
        </p:nvSpPr>
        <p:spPr>
          <a:xfrm>
            <a:off x="4119225" y="780000"/>
            <a:ext cx="1415400" cy="78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0000FF"/>
                </a:solidFill>
              </a:rPr>
              <a:t>Upsampling</a:t>
            </a:r>
            <a:r>
              <a:rPr lang="ca">
                <a:solidFill>
                  <a:srgbClr val="0000FF"/>
                </a:solidFill>
              </a:rPr>
              <a:t> Decoder</a:t>
            </a:r>
            <a:endParaRPr>
              <a:solidFill>
                <a:srgbClr val="0000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ca">
                <a:solidFill>
                  <a:srgbClr val="0000FF"/>
                </a:solidFill>
              </a:rPr>
              <a:t>(Deconv)</a:t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73"/>
          <p:cNvSpPr txBox="1"/>
          <p:nvPr>
            <p:ph type="title"/>
          </p:nvPr>
        </p:nvSpPr>
        <p:spPr>
          <a:xfrm>
            <a:off x="319200" y="205975"/>
            <a:ext cx="86187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What is in here?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31" name="Google Shape;331;p73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32" name="Google Shape;332;p73"/>
          <p:cNvSpPr txBox="1"/>
          <p:nvPr>
            <p:ph idx="1" type="body"/>
          </p:nvPr>
        </p:nvSpPr>
        <p:spPr>
          <a:xfrm>
            <a:off x="457200" y="1632000"/>
            <a:ext cx="8229600" cy="187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1950" lvl="0" marL="457200" rtl="0" algn="l">
              <a:spcBef>
                <a:spcPts val="60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lang="ca" sz="2100">
                <a:latin typeface="Proxima Nova"/>
                <a:ea typeface="Proxima Nova"/>
                <a:cs typeface="Proxima Nova"/>
                <a:sym typeface="Proxima Nova"/>
              </a:rPr>
              <a:t>Let’s discuss about the options and nits of each topology.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lang="ca" sz="2100">
                <a:latin typeface="Proxima Nova"/>
                <a:ea typeface="Proxima Nova"/>
                <a:cs typeface="Proxima Nova"/>
                <a:sym typeface="Proxima Nova"/>
              </a:rPr>
              <a:t>Let’s unveil the applicability of different complex structures to different tasks.</a:t>
            </a:r>
            <a:endParaRPr sz="2100"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61950" lvl="0" marL="457200" rtl="0" algn="l">
              <a:spcBef>
                <a:spcPts val="0"/>
              </a:spcBef>
              <a:spcAft>
                <a:spcPts val="0"/>
              </a:spcAft>
              <a:buSzPts val="2100"/>
              <a:buFont typeface="Proxima Nova"/>
              <a:buChar char="●"/>
            </a:pPr>
            <a:r>
              <a:rPr b="1" lang="ca" sz="2100">
                <a:latin typeface="Proxima Nova"/>
                <a:ea typeface="Proxima Nova"/>
                <a:cs typeface="Proxima Nova"/>
                <a:sym typeface="Proxima Nova"/>
              </a:rPr>
              <a:t>Let’s try to map our theory to bits of code.</a:t>
            </a:r>
            <a:endParaRPr b="1" sz="2100"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333" name="Google Shape;333;p73"/>
          <p:cNvSpPr txBox="1"/>
          <p:nvPr/>
        </p:nvSpPr>
        <p:spPr>
          <a:xfrm>
            <a:off x="2848950" y="3863525"/>
            <a:ext cx="3446100" cy="55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3"/>
              </a:rPr>
              <a:t>Google Colab URL to follow up code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6" name="Shape 1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7" name="Google Shape;1297;p127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298" name="Google Shape;1298;p127"/>
          <p:cNvSpPr txBox="1"/>
          <p:nvPr/>
        </p:nvSpPr>
        <p:spPr>
          <a:xfrm>
            <a:off x="82450" y="4673325"/>
            <a:ext cx="365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3"/>
              </a:rPr>
              <a:t>SEGAN in PyTorch GitHub</a:t>
            </a:r>
            <a:endParaRPr/>
          </a:p>
        </p:txBody>
      </p:sp>
      <p:sp>
        <p:nvSpPr>
          <p:cNvPr id="1299" name="Google Shape;1299;p127"/>
          <p:cNvSpPr txBox="1"/>
          <p:nvPr>
            <p:ph type="title"/>
          </p:nvPr>
        </p:nvSpPr>
        <p:spPr>
          <a:xfrm>
            <a:off x="37200" y="7920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connections: SEGAN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00" name="Google Shape;1300;p1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00" y="629250"/>
            <a:ext cx="3229974" cy="4044087"/>
          </a:xfrm>
          <a:prstGeom prst="rect">
            <a:avLst/>
          </a:prstGeom>
          <a:noFill/>
          <a:ln>
            <a:noFill/>
          </a:ln>
        </p:spPr>
      </p:pic>
      <p:sp>
        <p:nvSpPr>
          <p:cNvPr id="1301" name="Google Shape;1301;p127"/>
          <p:cNvSpPr/>
          <p:nvPr/>
        </p:nvSpPr>
        <p:spPr>
          <a:xfrm>
            <a:off x="913650" y="3817425"/>
            <a:ext cx="1892700" cy="246900"/>
          </a:xfrm>
          <a:prstGeom prst="rect">
            <a:avLst/>
          </a:prstGeom>
          <a:noFill/>
          <a:ln cap="flat" cmpd="sng" w="952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2" name="Google Shape;1302;p127"/>
          <p:cNvSpPr/>
          <p:nvPr/>
        </p:nvSpPr>
        <p:spPr>
          <a:xfrm>
            <a:off x="2822925" y="2426625"/>
            <a:ext cx="1028700" cy="1537575"/>
          </a:xfrm>
          <a:custGeom>
            <a:rect b="b" l="l" r="r" t="t"/>
            <a:pathLst>
              <a:path extrusionOk="0" h="61503" w="41148">
                <a:moveTo>
                  <a:pt x="0" y="61229"/>
                </a:moveTo>
                <a:cubicBezTo>
                  <a:pt x="1372" y="61229"/>
                  <a:pt x="4114" y="61778"/>
                  <a:pt x="8229" y="61229"/>
                </a:cubicBezTo>
                <a:cubicBezTo>
                  <a:pt x="12344" y="60680"/>
                  <a:pt x="20848" y="61448"/>
                  <a:pt x="24688" y="57937"/>
                </a:cubicBezTo>
                <a:cubicBezTo>
                  <a:pt x="28529" y="54426"/>
                  <a:pt x="30449" y="45483"/>
                  <a:pt x="31272" y="40161"/>
                </a:cubicBezTo>
                <a:cubicBezTo>
                  <a:pt x="32095" y="34839"/>
                  <a:pt x="30394" y="30395"/>
                  <a:pt x="29626" y="26006"/>
                </a:cubicBezTo>
                <a:cubicBezTo>
                  <a:pt x="28858" y="21617"/>
                  <a:pt x="26993" y="17612"/>
                  <a:pt x="26664" y="13826"/>
                </a:cubicBezTo>
                <a:cubicBezTo>
                  <a:pt x="26335" y="10040"/>
                  <a:pt x="25237" y="5596"/>
                  <a:pt x="27651" y="3292"/>
                </a:cubicBezTo>
                <a:cubicBezTo>
                  <a:pt x="30065" y="988"/>
                  <a:pt x="38899" y="549"/>
                  <a:pt x="41148" y="0"/>
                </a:cubicBezTo>
              </a:path>
            </a:pathLst>
          </a:cu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stealth"/>
          </a:ln>
        </p:spPr>
      </p:sp>
      <p:pic>
        <p:nvPicPr>
          <p:cNvPr id="1303" name="Google Shape;1303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68200" y="700676"/>
            <a:ext cx="4862063" cy="374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7" name="Shape 1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8" name="Google Shape;1308;p12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309" name="Google Shape;1309;p128"/>
          <p:cNvSpPr txBox="1"/>
          <p:nvPr/>
        </p:nvSpPr>
        <p:spPr>
          <a:xfrm>
            <a:off x="82450" y="4673325"/>
            <a:ext cx="365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3"/>
              </a:rPr>
              <a:t>SEGAN in PyTorch GitHub</a:t>
            </a:r>
            <a:endParaRPr/>
          </a:p>
        </p:txBody>
      </p:sp>
      <p:sp>
        <p:nvSpPr>
          <p:cNvPr id="1310" name="Google Shape;1310;p128"/>
          <p:cNvSpPr txBox="1"/>
          <p:nvPr>
            <p:ph type="title"/>
          </p:nvPr>
        </p:nvSpPr>
        <p:spPr>
          <a:xfrm>
            <a:off x="37200" y="7920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connections: SEGAN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11" name="Google Shape;1311;p1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00" y="629250"/>
            <a:ext cx="3229974" cy="404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2" name="Google Shape;1312;p1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88850" y="650251"/>
            <a:ext cx="4515534" cy="3843008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313" name="Google Shape;1313;p128"/>
          <p:cNvSpPr/>
          <p:nvPr/>
        </p:nvSpPr>
        <p:spPr>
          <a:xfrm>
            <a:off x="1004175" y="1365025"/>
            <a:ext cx="1670700" cy="213900"/>
          </a:xfrm>
          <a:prstGeom prst="rect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4" name="Google Shape;1314;p128"/>
          <p:cNvSpPr/>
          <p:nvPr/>
        </p:nvSpPr>
        <p:spPr>
          <a:xfrm>
            <a:off x="2699475" y="1554300"/>
            <a:ext cx="1193300" cy="707750"/>
          </a:xfrm>
          <a:custGeom>
            <a:rect b="b" l="l" r="r" t="t"/>
            <a:pathLst>
              <a:path extrusionOk="0" h="28310" w="47732">
                <a:moveTo>
                  <a:pt x="0" y="0"/>
                </a:moveTo>
                <a:cubicBezTo>
                  <a:pt x="1427" y="2140"/>
                  <a:pt x="5267" y="9217"/>
                  <a:pt x="8559" y="12838"/>
                </a:cubicBezTo>
                <a:cubicBezTo>
                  <a:pt x="11851" y="16459"/>
                  <a:pt x="14704" y="19696"/>
                  <a:pt x="19751" y="21726"/>
                </a:cubicBezTo>
                <a:cubicBezTo>
                  <a:pt x="24799" y="23756"/>
                  <a:pt x="34181" y="23921"/>
                  <a:pt x="38844" y="25018"/>
                </a:cubicBezTo>
                <a:cubicBezTo>
                  <a:pt x="43508" y="26115"/>
                  <a:pt x="46251" y="27761"/>
                  <a:pt x="47732" y="28310"/>
                </a:cubicBezTo>
              </a:path>
            </a:pathLst>
          </a:cu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129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320" name="Google Shape;1320;p129"/>
          <p:cNvSpPr txBox="1"/>
          <p:nvPr/>
        </p:nvSpPr>
        <p:spPr>
          <a:xfrm>
            <a:off x="82450" y="4673325"/>
            <a:ext cx="36540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3"/>
              </a:rPr>
              <a:t>SEGAN in PyTorch GitHub</a:t>
            </a:r>
            <a:endParaRPr/>
          </a:p>
        </p:txBody>
      </p:sp>
      <p:sp>
        <p:nvSpPr>
          <p:cNvPr id="1321" name="Google Shape;1321;p129"/>
          <p:cNvSpPr txBox="1"/>
          <p:nvPr>
            <p:ph type="title"/>
          </p:nvPr>
        </p:nvSpPr>
        <p:spPr>
          <a:xfrm>
            <a:off x="37200" y="79201"/>
            <a:ext cx="8229600" cy="62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3D85C6"/>
                </a:solidFill>
                <a:latin typeface="Lato"/>
                <a:ea typeface="Lato"/>
                <a:cs typeface="Lato"/>
                <a:sym typeface="Lato"/>
              </a:rPr>
              <a:t>Skip connections: SEGAN</a:t>
            </a:r>
            <a:endParaRPr>
              <a:solidFill>
                <a:srgbClr val="3D85C6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22" name="Google Shape;1322;p1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7700" y="629250"/>
            <a:ext cx="3229974" cy="404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86401" y="702900"/>
            <a:ext cx="3975190" cy="4364025"/>
          </a:xfrm>
          <a:prstGeom prst="rect">
            <a:avLst/>
          </a:prstGeom>
          <a:noFill/>
          <a:ln>
            <a:noFill/>
          </a:ln>
        </p:spPr>
      </p:pic>
      <p:sp>
        <p:nvSpPr>
          <p:cNvPr id="1324" name="Google Shape;1324;p129"/>
          <p:cNvSpPr/>
          <p:nvPr/>
        </p:nvSpPr>
        <p:spPr>
          <a:xfrm rot="2503976">
            <a:off x="2485469" y="3027380"/>
            <a:ext cx="1522400" cy="623838"/>
          </a:xfrm>
          <a:prstGeom prst="ellipse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5" name="Google Shape;1325;p129"/>
          <p:cNvSpPr/>
          <p:nvPr/>
        </p:nvSpPr>
        <p:spPr>
          <a:xfrm>
            <a:off x="4674575" y="3126150"/>
            <a:ext cx="1275600" cy="1728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6" name="Google Shape;1326;p129"/>
          <p:cNvSpPr/>
          <p:nvPr/>
        </p:nvSpPr>
        <p:spPr>
          <a:xfrm>
            <a:off x="4720000" y="3541900"/>
            <a:ext cx="1275600" cy="349500"/>
          </a:xfrm>
          <a:prstGeom prst="rect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7" name="Google Shape;1327;p129"/>
          <p:cNvSpPr/>
          <p:nvPr/>
        </p:nvSpPr>
        <p:spPr>
          <a:xfrm>
            <a:off x="3711725" y="3233125"/>
            <a:ext cx="938175" cy="123450"/>
          </a:xfrm>
          <a:custGeom>
            <a:rect b="b" l="l" r="r" t="t"/>
            <a:pathLst>
              <a:path extrusionOk="0" h="4938" w="37527">
                <a:moveTo>
                  <a:pt x="0" y="4938"/>
                </a:moveTo>
                <a:cubicBezTo>
                  <a:pt x="2633" y="4664"/>
                  <a:pt x="9546" y="4115"/>
                  <a:pt x="15800" y="3292"/>
                </a:cubicBezTo>
                <a:cubicBezTo>
                  <a:pt x="22055" y="2469"/>
                  <a:pt x="33906" y="549"/>
                  <a:pt x="37527" y="0"/>
                </a:cubicBezTo>
              </a:path>
            </a:pathLst>
          </a:cu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stealth"/>
          </a:ln>
        </p:spPr>
      </p:sp>
      <p:sp>
        <p:nvSpPr>
          <p:cNvPr id="1328" name="Google Shape;1328;p129"/>
          <p:cNvSpPr/>
          <p:nvPr/>
        </p:nvSpPr>
        <p:spPr>
          <a:xfrm rot="-2700612">
            <a:off x="2580637" y="1686151"/>
            <a:ext cx="1191121" cy="393717"/>
          </a:xfrm>
          <a:prstGeom prst="ellipse">
            <a:avLst/>
          </a:prstGeom>
          <a:noFill/>
          <a:ln cap="flat" cmpd="sng" w="9525">
            <a:solidFill>
              <a:srgbClr val="99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9" name="Google Shape;1329;p129"/>
          <p:cNvSpPr/>
          <p:nvPr/>
        </p:nvSpPr>
        <p:spPr>
          <a:xfrm>
            <a:off x="3571800" y="1735350"/>
            <a:ext cx="1135700" cy="2016250"/>
          </a:xfrm>
          <a:custGeom>
            <a:rect b="b" l="l" r="r" t="t"/>
            <a:pathLst>
              <a:path extrusionOk="0" h="80650" w="45428">
                <a:moveTo>
                  <a:pt x="0" y="0"/>
                </a:moveTo>
                <a:cubicBezTo>
                  <a:pt x="2853" y="2853"/>
                  <a:pt x="13387" y="10753"/>
                  <a:pt x="17118" y="17117"/>
                </a:cubicBezTo>
                <a:cubicBezTo>
                  <a:pt x="20849" y="23481"/>
                  <a:pt x="21343" y="31053"/>
                  <a:pt x="22385" y="38185"/>
                </a:cubicBezTo>
                <a:cubicBezTo>
                  <a:pt x="23427" y="45317"/>
                  <a:pt x="21726" y="53657"/>
                  <a:pt x="23372" y="59911"/>
                </a:cubicBezTo>
                <a:cubicBezTo>
                  <a:pt x="25018" y="66166"/>
                  <a:pt x="28584" y="72256"/>
                  <a:pt x="32260" y="75712"/>
                </a:cubicBezTo>
                <a:cubicBezTo>
                  <a:pt x="35936" y="79169"/>
                  <a:pt x="43233" y="79827"/>
                  <a:pt x="45428" y="80650"/>
                </a:cubicBezTo>
              </a:path>
            </a:pathLst>
          </a:custGeom>
          <a:noFill/>
          <a:ln cap="flat" cmpd="sng" w="9525">
            <a:solidFill>
              <a:srgbClr val="9900FF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4" name="Google Shape;1334;p130"/>
          <p:cNvSpPr/>
          <p:nvPr/>
        </p:nvSpPr>
        <p:spPr>
          <a:xfrm>
            <a:off x="1809625" y="3159875"/>
            <a:ext cx="1649700" cy="1200600"/>
          </a:xfrm>
          <a:prstGeom prst="rect">
            <a:avLst/>
          </a:prstGeom>
          <a:solidFill>
            <a:srgbClr val="CFE2F3"/>
          </a:solidFill>
          <a:ln cap="flat" cmpd="sng" w="9525">
            <a:solidFill>
              <a:srgbClr val="0B539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Generator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5" name="Google Shape;1335;p130"/>
          <p:cNvSpPr/>
          <p:nvPr/>
        </p:nvSpPr>
        <p:spPr>
          <a:xfrm>
            <a:off x="2050525" y="1569225"/>
            <a:ext cx="1187100" cy="1087800"/>
          </a:xfrm>
          <a:prstGeom prst="can">
            <a:avLst>
              <a:gd fmla="val 25000" name="adj"/>
            </a:avLst>
          </a:prstGeom>
          <a:solidFill>
            <a:srgbClr val="FFF2CC"/>
          </a:solidFill>
          <a:ln cap="flat" cmpd="sng" w="952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Real world samples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Database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6" name="Google Shape;1336;p130"/>
          <p:cNvSpPr/>
          <p:nvPr/>
        </p:nvSpPr>
        <p:spPr>
          <a:xfrm>
            <a:off x="4964250" y="2317700"/>
            <a:ext cx="1649700" cy="1148400"/>
          </a:xfrm>
          <a:prstGeom prst="rect">
            <a:avLst/>
          </a:prstGeom>
          <a:solidFill>
            <a:srgbClr val="F4CCCC"/>
          </a:solidFill>
          <a:ln cap="flat" cmpd="sng" w="952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Discriminator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37" name="Google Shape;1337;p130"/>
          <p:cNvSpPr txBox="1"/>
          <p:nvPr/>
        </p:nvSpPr>
        <p:spPr>
          <a:xfrm>
            <a:off x="6506930" y="2154253"/>
            <a:ext cx="994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38761D"/>
                </a:solidFill>
                <a:latin typeface="Ubuntu"/>
                <a:ea typeface="Ubuntu"/>
                <a:cs typeface="Ubuntu"/>
                <a:sym typeface="Ubuntu"/>
              </a:rPr>
              <a:t>Real</a:t>
            </a:r>
            <a:endParaRPr sz="1200">
              <a:solidFill>
                <a:srgbClr val="CC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38" name="Google Shape;1338;p130"/>
          <p:cNvCxnSpPr>
            <a:stCxn id="1335" idx="4"/>
            <a:endCxn id="1339" idx="1"/>
          </p:cNvCxnSpPr>
          <p:nvPr/>
        </p:nvCxnSpPr>
        <p:spPr>
          <a:xfrm flipH="1" rot="10800000">
            <a:off x="3237625" y="2109525"/>
            <a:ext cx="5571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40" name="Google Shape;1340;p130"/>
          <p:cNvSpPr/>
          <p:nvPr/>
        </p:nvSpPr>
        <p:spPr>
          <a:xfrm rot="5400000">
            <a:off x="7495275" y="2631100"/>
            <a:ext cx="890100" cy="5391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200">
                <a:latin typeface="Ubuntu"/>
                <a:ea typeface="Ubuntu"/>
                <a:cs typeface="Ubuntu"/>
                <a:sym typeface="Ubuntu"/>
              </a:rPr>
              <a:t>Loss</a:t>
            </a:r>
            <a:endParaRPr b="1"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1" name="Google Shape;1341;p130"/>
          <p:cNvSpPr/>
          <p:nvPr/>
        </p:nvSpPr>
        <p:spPr>
          <a:xfrm>
            <a:off x="1173925" y="3296307"/>
            <a:ext cx="363300" cy="946250"/>
          </a:xfrm>
          <a:prstGeom prst="flowChartProcess">
            <a:avLst/>
          </a:prstGeom>
          <a:solidFill>
            <a:srgbClr val="B6D7A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42" name="Google Shape;1342;p130"/>
          <p:cNvSpPr txBox="1"/>
          <p:nvPr/>
        </p:nvSpPr>
        <p:spPr>
          <a:xfrm rot="-5400000">
            <a:off x="-14225" y="3619925"/>
            <a:ext cx="1903500" cy="32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latin typeface="Ubuntu"/>
                <a:ea typeface="Ubuntu"/>
                <a:cs typeface="Ubuntu"/>
                <a:sym typeface="Ubuntu"/>
              </a:rPr>
              <a:t>Latent random variable</a:t>
            </a:r>
            <a:endParaRPr sz="12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3" name="Google Shape;1343;p130"/>
          <p:cNvSpPr/>
          <p:nvPr/>
        </p:nvSpPr>
        <p:spPr>
          <a:xfrm>
            <a:off x="1259275" y="3397775"/>
            <a:ext cx="192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4" name="Google Shape;1344;p130"/>
          <p:cNvSpPr/>
          <p:nvPr/>
        </p:nvSpPr>
        <p:spPr>
          <a:xfrm>
            <a:off x="1259275" y="3655825"/>
            <a:ext cx="192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5" name="Google Shape;1345;p130"/>
          <p:cNvSpPr/>
          <p:nvPr/>
        </p:nvSpPr>
        <p:spPr>
          <a:xfrm>
            <a:off x="1259275" y="3921763"/>
            <a:ext cx="192600" cy="192600"/>
          </a:xfrm>
          <a:prstGeom prst="ellipse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6" name="Google Shape;1346;p130"/>
          <p:cNvCxnSpPr>
            <a:stCxn id="1344" idx="6"/>
            <a:endCxn id="1334" idx="1"/>
          </p:cNvCxnSpPr>
          <p:nvPr/>
        </p:nvCxnSpPr>
        <p:spPr>
          <a:xfrm>
            <a:off x="1451875" y="3752125"/>
            <a:ext cx="357900" cy="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39" name="Google Shape;1339;p130"/>
          <p:cNvSpPr/>
          <p:nvPr/>
        </p:nvSpPr>
        <p:spPr>
          <a:xfrm>
            <a:off x="3794750" y="1772487"/>
            <a:ext cx="727200" cy="673800"/>
          </a:xfrm>
          <a:prstGeom prst="rect">
            <a:avLst/>
          </a:prstGeom>
          <a:solidFill>
            <a:srgbClr val="D5A6B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Ubuntu"/>
                <a:ea typeface="Ubuntu"/>
                <a:cs typeface="Ubuntu"/>
                <a:sym typeface="Ubuntu"/>
              </a:rPr>
              <a:t>Sample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47" name="Google Shape;1347;p130"/>
          <p:cNvSpPr/>
          <p:nvPr/>
        </p:nvSpPr>
        <p:spPr>
          <a:xfrm>
            <a:off x="3794750" y="3423287"/>
            <a:ext cx="727200" cy="673800"/>
          </a:xfrm>
          <a:prstGeom prst="rect">
            <a:avLst/>
          </a:prstGeom>
          <a:solidFill>
            <a:srgbClr val="EA9999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000">
                <a:latin typeface="Ubuntu"/>
                <a:ea typeface="Ubuntu"/>
                <a:cs typeface="Ubuntu"/>
                <a:sym typeface="Ubuntu"/>
              </a:rPr>
              <a:t>Sample</a:t>
            </a:r>
            <a:endParaRPr sz="1000"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48" name="Google Shape;1348;p130"/>
          <p:cNvCxnSpPr>
            <a:stCxn id="1339" idx="3"/>
            <a:endCxn id="1336" idx="1"/>
          </p:cNvCxnSpPr>
          <p:nvPr/>
        </p:nvCxnSpPr>
        <p:spPr>
          <a:xfrm>
            <a:off x="4521950" y="2109387"/>
            <a:ext cx="442200" cy="7824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49" name="Google Shape;1349;p130"/>
          <p:cNvCxnSpPr>
            <a:stCxn id="1347" idx="3"/>
            <a:endCxn id="1336" idx="1"/>
          </p:cNvCxnSpPr>
          <p:nvPr/>
        </p:nvCxnSpPr>
        <p:spPr>
          <a:xfrm flipH="1" rot="10800000">
            <a:off x="4521950" y="2891987"/>
            <a:ext cx="442200" cy="868200"/>
          </a:xfrm>
          <a:prstGeom prst="curvedConnector3">
            <a:avLst>
              <a:gd fmla="val 50011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0" name="Google Shape;1350;p130"/>
          <p:cNvSpPr/>
          <p:nvPr/>
        </p:nvSpPr>
        <p:spPr>
          <a:xfrm>
            <a:off x="6822375" y="2563759"/>
            <a:ext cx="363300" cy="673800"/>
          </a:xfrm>
          <a:prstGeom prst="flowChartProcess">
            <a:avLst/>
          </a:prstGeom>
          <a:solidFill>
            <a:srgbClr val="4A86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  <p:sp>
        <p:nvSpPr>
          <p:cNvPr id="1351" name="Google Shape;1351;p130"/>
          <p:cNvSpPr/>
          <p:nvPr/>
        </p:nvSpPr>
        <p:spPr>
          <a:xfrm>
            <a:off x="6907713" y="2675925"/>
            <a:ext cx="192600" cy="192600"/>
          </a:xfrm>
          <a:prstGeom prst="ellipse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2" name="Google Shape;1352;p130"/>
          <p:cNvSpPr/>
          <p:nvPr/>
        </p:nvSpPr>
        <p:spPr>
          <a:xfrm>
            <a:off x="6907713" y="2933975"/>
            <a:ext cx="192600" cy="192600"/>
          </a:xfrm>
          <a:prstGeom prst="ellipse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3" name="Google Shape;1353;p130"/>
          <p:cNvSpPr txBox="1"/>
          <p:nvPr/>
        </p:nvSpPr>
        <p:spPr>
          <a:xfrm>
            <a:off x="6506930" y="3237553"/>
            <a:ext cx="994200" cy="40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>
                <a:solidFill>
                  <a:srgbClr val="CC0000"/>
                </a:solidFill>
                <a:latin typeface="Ubuntu"/>
                <a:ea typeface="Ubuntu"/>
                <a:cs typeface="Ubuntu"/>
                <a:sym typeface="Ubuntu"/>
              </a:rPr>
              <a:t>Fake</a:t>
            </a:r>
            <a:endParaRPr sz="1200">
              <a:solidFill>
                <a:srgbClr val="CC0000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cxnSp>
        <p:nvCxnSpPr>
          <p:cNvPr id="1354" name="Google Shape;1354;p130"/>
          <p:cNvCxnSpPr>
            <a:stCxn id="1336" idx="3"/>
            <a:endCxn id="1350" idx="1"/>
          </p:cNvCxnSpPr>
          <p:nvPr/>
        </p:nvCxnSpPr>
        <p:spPr>
          <a:xfrm>
            <a:off x="6613950" y="2891900"/>
            <a:ext cx="208500" cy="8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355" name="Google Shape;1355;p130"/>
          <p:cNvCxnSpPr>
            <a:stCxn id="1350" idx="3"/>
            <a:endCxn id="1340" idx="2"/>
          </p:cNvCxnSpPr>
          <p:nvPr/>
        </p:nvCxnSpPr>
        <p:spPr>
          <a:xfrm>
            <a:off x="7185675" y="2900659"/>
            <a:ext cx="485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6" name="Google Shape;1356;p1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1357" name="Google Shape;1357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7347" y="3590375"/>
            <a:ext cx="1454400" cy="71340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358" name="Google Shape;1358;p130"/>
          <p:cNvCxnSpPr>
            <a:stCxn id="1334" idx="3"/>
            <a:endCxn id="1347" idx="1"/>
          </p:cNvCxnSpPr>
          <p:nvPr/>
        </p:nvCxnSpPr>
        <p:spPr>
          <a:xfrm>
            <a:off x="3459325" y="3760175"/>
            <a:ext cx="335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1359" name="Google Shape;1359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1847" y="2684375"/>
            <a:ext cx="1454400" cy="713404"/>
          </a:xfrm>
          <a:prstGeom prst="rect">
            <a:avLst/>
          </a:prstGeom>
          <a:noFill/>
          <a:ln>
            <a:noFill/>
          </a:ln>
        </p:spPr>
      </p:pic>
      <p:sp>
        <p:nvSpPr>
          <p:cNvPr id="1360" name="Google Shape;1360;p130"/>
          <p:cNvSpPr txBox="1"/>
          <p:nvPr/>
        </p:nvSpPr>
        <p:spPr>
          <a:xfrm>
            <a:off x="1224975" y="4242550"/>
            <a:ext cx="396600" cy="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z</a:t>
            </a:r>
            <a:endParaRPr/>
          </a:p>
        </p:txBody>
      </p:sp>
      <p:pic>
        <p:nvPicPr>
          <p:cNvPr id="1361" name="Google Shape;1361;p130"/>
          <p:cNvPicPr preferRelativeResize="0"/>
          <p:nvPr/>
        </p:nvPicPr>
        <p:blipFill rotWithShape="1">
          <a:blip r:embed="rId4">
            <a:alphaModFix/>
          </a:blip>
          <a:srcRect b="33351" l="28033" r="4398" t="4470"/>
          <a:stretch/>
        </p:blipFill>
        <p:spPr>
          <a:xfrm>
            <a:off x="248625" y="1172846"/>
            <a:ext cx="849100" cy="781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2" name="Google Shape;1362;p130"/>
          <p:cNvPicPr preferRelativeResize="0"/>
          <p:nvPr/>
        </p:nvPicPr>
        <p:blipFill rotWithShape="1">
          <a:blip r:embed="rId5">
            <a:alphaModFix/>
          </a:blip>
          <a:srcRect b="0" l="21197" r="0" t="2104"/>
          <a:stretch/>
        </p:blipFill>
        <p:spPr>
          <a:xfrm>
            <a:off x="960674" y="1629950"/>
            <a:ext cx="849101" cy="7500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3" name="Google Shape;1363;p130"/>
          <p:cNvPicPr preferRelativeResize="0"/>
          <p:nvPr/>
        </p:nvPicPr>
        <p:blipFill rotWithShape="1">
          <a:blip r:embed="rId6">
            <a:alphaModFix/>
          </a:blip>
          <a:srcRect b="45459" l="21970" r="47958" t="7510"/>
          <a:stretch/>
        </p:blipFill>
        <p:spPr>
          <a:xfrm>
            <a:off x="311697" y="2000116"/>
            <a:ext cx="849115" cy="78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4" name="Google Shape;1364;p130"/>
          <p:cNvPicPr preferRelativeResize="0"/>
          <p:nvPr/>
        </p:nvPicPr>
        <p:blipFill rotWithShape="1">
          <a:blip r:embed="rId7">
            <a:alphaModFix/>
          </a:blip>
          <a:srcRect b="27164" l="30782" r="10717" t="-167"/>
          <a:stretch/>
        </p:blipFill>
        <p:spPr>
          <a:xfrm>
            <a:off x="4592956" y="3752125"/>
            <a:ext cx="940882" cy="868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5" name="Google Shape;1365;p130"/>
          <p:cNvSpPr txBox="1"/>
          <p:nvPr/>
        </p:nvSpPr>
        <p:spPr>
          <a:xfrm>
            <a:off x="5218200" y="1163150"/>
            <a:ext cx="3528600" cy="8112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D is a binary classifier, whose objectives are: database images are </a:t>
            </a:r>
            <a:r>
              <a:rPr lang="ca">
                <a:solidFill>
                  <a:srgbClr val="38761D"/>
                </a:solidFill>
              </a:rPr>
              <a:t>Real</a:t>
            </a:r>
            <a:r>
              <a:rPr lang="ca"/>
              <a:t>, whereas generated ones are </a:t>
            </a:r>
            <a:r>
              <a:rPr lang="ca">
                <a:solidFill>
                  <a:srgbClr val="FF0000"/>
                </a:solidFill>
              </a:rPr>
              <a:t>Fake</a:t>
            </a:r>
            <a:r>
              <a:rPr lang="ca"/>
              <a:t> .</a:t>
            </a:r>
            <a:endParaRPr/>
          </a:p>
        </p:txBody>
      </p:sp>
      <p:pic>
        <p:nvPicPr>
          <p:cNvPr id="1366" name="Google Shape;1366;p130"/>
          <p:cNvPicPr preferRelativeResize="0"/>
          <p:nvPr/>
        </p:nvPicPr>
        <p:blipFill rotWithShape="1">
          <a:blip r:embed="rId8">
            <a:alphaModFix/>
          </a:blip>
          <a:srcRect b="16271" l="23425" r="32232" t="11666"/>
          <a:stretch/>
        </p:blipFill>
        <p:spPr>
          <a:xfrm>
            <a:off x="5410275" y="4126447"/>
            <a:ext cx="940900" cy="811278"/>
          </a:xfrm>
          <a:prstGeom prst="rect">
            <a:avLst/>
          </a:prstGeom>
          <a:noFill/>
          <a:ln>
            <a:noFill/>
          </a:ln>
        </p:spPr>
      </p:pic>
      <p:sp>
        <p:nvSpPr>
          <p:cNvPr id="1367" name="Google Shape;1367;p130"/>
          <p:cNvSpPr txBox="1"/>
          <p:nvPr>
            <p:ph type="title"/>
          </p:nvPr>
        </p:nvSpPr>
        <p:spPr>
          <a:xfrm>
            <a:off x="149275" y="115551"/>
            <a:ext cx="8229600" cy="62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28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Generative + Adversarial</a:t>
            </a:r>
            <a:endParaRPr sz="2400">
              <a:solidFill>
                <a:srgbClr val="FF663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68" name="Google Shape;1368;p130"/>
          <p:cNvSpPr txBox="1"/>
          <p:nvPr/>
        </p:nvSpPr>
        <p:spPr>
          <a:xfrm>
            <a:off x="1681938" y="4486150"/>
            <a:ext cx="2326800" cy="5517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latin typeface="Proxima Nova"/>
                <a:ea typeface="Proxima Nova"/>
                <a:cs typeface="Proxima Nova"/>
                <a:sym typeface="Proxima Nova"/>
              </a:rPr>
              <a:t>G must be realistic to keep competing against D.</a:t>
            </a:r>
            <a:endParaRPr>
              <a:latin typeface="Proxima Nova"/>
              <a:ea typeface="Proxima Nova"/>
              <a:cs typeface="Proxima Nova"/>
              <a:sym typeface="Proxima Nov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p131"/>
          <p:cNvSpPr txBox="1"/>
          <p:nvPr>
            <p:ph type="title"/>
          </p:nvPr>
        </p:nvSpPr>
        <p:spPr>
          <a:xfrm>
            <a:off x="311700" y="23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Adversarial Training (batch update) (1)</a:t>
            </a:r>
            <a:endParaRPr b="1"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2400"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74" name="Google Shape;1374;p131"/>
          <p:cNvSpPr txBox="1"/>
          <p:nvPr>
            <p:ph idx="1" type="body"/>
          </p:nvPr>
        </p:nvSpPr>
        <p:spPr>
          <a:xfrm>
            <a:off x="311700" y="891375"/>
            <a:ext cx="4684200" cy="299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Pick a sample </a:t>
            </a:r>
            <a:r>
              <a:rPr b="1" i="1" lang="ca">
                <a:solidFill>
                  <a:schemeClr val="dk1"/>
                </a:solidFill>
              </a:rPr>
              <a:t>x</a:t>
            </a:r>
            <a:r>
              <a:rPr lang="ca">
                <a:solidFill>
                  <a:schemeClr val="dk1"/>
                </a:solidFill>
              </a:rPr>
              <a:t> from training set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Show </a:t>
            </a:r>
            <a:r>
              <a:rPr b="1" i="1" lang="ca">
                <a:solidFill>
                  <a:schemeClr val="dk1"/>
                </a:solidFill>
              </a:rPr>
              <a:t>x</a:t>
            </a:r>
            <a:r>
              <a:rPr lang="ca">
                <a:solidFill>
                  <a:schemeClr val="dk1"/>
                </a:solidFill>
              </a:rPr>
              <a:t> to </a:t>
            </a:r>
            <a:r>
              <a:rPr b="1" lang="ca">
                <a:solidFill>
                  <a:schemeClr val="dk1"/>
                </a:solidFill>
              </a:rPr>
              <a:t>D </a:t>
            </a:r>
            <a:r>
              <a:rPr lang="ca">
                <a:solidFill>
                  <a:schemeClr val="dk1"/>
                </a:solidFill>
              </a:rPr>
              <a:t>and update weights to output 1 (real)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75" name="Google Shape;1375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75" y="2886837"/>
            <a:ext cx="1620800" cy="17990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p132"/>
          <p:cNvSpPr txBox="1"/>
          <p:nvPr>
            <p:ph type="title"/>
          </p:nvPr>
        </p:nvSpPr>
        <p:spPr>
          <a:xfrm>
            <a:off x="311700" y="23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Adversarial Training (batch update) (2)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81" name="Google Shape;1381;p132"/>
          <p:cNvSpPr txBox="1"/>
          <p:nvPr>
            <p:ph idx="1" type="body"/>
          </p:nvPr>
        </p:nvSpPr>
        <p:spPr>
          <a:xfrm>
            <a:off x="311700" y="891375"/>
            <a:ext cx="8065200" cy="301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ca">
                <a:solidFill>
                  <a:schemeClr val="dk1"/>
                </a:solidFill>
              </a:rPr>
              <a:t>G</a:t>
            </a:r>
            <a:r>
              <a:rPr lang="ca">
                <a:solidFill>
                  <a:schemeClr val="dk1"/>
                </a:solidFill>
              </a:rPr>
              <a:t> maps sample </a:t>
            </a:r>
            <a:r>
              <a:rPr b="1" i="1" lang="ca">
                <a:solidFill>
                  <a:schemeClr val="dk1"/>
                </a:solidFill>
              </a:rPr>
              <a:t>z</a:t>
            </a:r>
            <a:r>
              <a:rPr lang="ca">
                <a:solidFill>
                  <a:schemeClr val="dk1"/>
                </a:solidFill>
              </a:rPr>
              <a:t> to </a:t>
            </a:r>
            <a:r>
              <a:rPr b="1" i="1" lang="ca">
                <a:solidFill>
                  <a:schemeClr val="dk1"/>
                </a:solidFill>
              </a:rPr>
              <a:t>ẍ</a:t>
            </a:r>
            <a:r>
              <a:rPr b="1" lang="ca">
                <a:solidFill>
                  <a:schemeClr val="dk1"/>
                </a:solidFill>
              </a:rPr>
              <a:t> </a:t>
            </a:r>
            <a:endParaRPr b="1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show </a:t>
            </a:r>
            <a:r>
              <a:rPr b="1" i="1" lang="ca">
                <a:solidFill>
                  <a:schemeClr val="dk1"/>
                </a:solidFill>
              </a:rPr>
              <a:t>ẍ</a:t>
            </a:r>
            <a:r>
              <a:rPr lang="ca">
                <a:solidFill>
                  <a:schemeClr val="dk1"/>
                </a:solidFill>
              </a:rPr>
              <a:t> and update weights to output 0 (fake)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82" name="Google Shape;1382;p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75" y="2886837"/>
            <a:ext cx="1620800" cy="179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675" y="1719584"/>
            <a:ext cx="1620800" cy="3284479"/>
          </a:xfrm>
          <a:prstGeom prst="rect">
            <a:avLst/>
          </a:prstGeom>
          <a:noFill/>
          <a:ln>
            <a:noFill/>
          </a:ln>
        </p:spPr>
      </p:pic>
      <p:sp>
        <p:nvSpPr>
          <p:cNvPr id="1384" name="Google Shape;1384;p132"/>
          <p:cNvSpPr/>
          <p:nvPr/>
        </p:nvSpPr>
        <p:spPr>
          <a:xfrm>
            <a:off x="2454325" y="3311575"/>
            <a:ext cx="912600" cy="35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33"/>
          <p:cNvSpPr txBox="1"/>
          <p:nvPr>
            <p:ph type="title"/>
          </p:nvPr>
        </p:nvSpPr>
        <p:spPr>
          <a:xfrm>
            <a:off x="311700" y="2316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Ubuntu"/>
                <a:ea typeface="Ubuntu"/>
                <a:cs typeface="Ubuntu"/>
                <a:sym typeface="Ubuntu"/>
              </a:rPr>
              <a:t>Adversarial Training (batch update) (3)</a:t>
            </a:r>
            <a:endParaRPr>
              <a:solidFill>
                <a:srgbClr val="4A86E8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390" name="Google Shape;1390;p133"/>
          <p:cNvSpPr txBox="1"/>
          <p:nvPr>
            <p:ph idx="1" type="body"/>
          </p:nvPr>
        </p:nvSpPr>
        <p:spPr>
          <a:xfrm>
            <a:off x="311700" y="891375"/>
            <a:ext cx="8086500" cy="113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Freeze </a:t>
            </a:r>
            <a:r>
              <a:rPr b="1" lang="ca">
                <a:solidFill>
                  <a:schemeClr val="dk1"/>
                </a:solidFill>
              </a:rPr>
              <a:t>D</a:t>
            </a:r>
            <a:r>
              <a:rPr lang="ca">
                <a:solidFill>
                  <a:schemeClr val="dk1"/>
                </a:solidFill>
              </a:rPr>
              <a:t> weights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Update </a:t>
            </a:r>
            <a:r>
              <a:rPr b="1" lang="ca">
                <a:solidFill>
                  <a:schemeClr val="dk1"/>
                </a:solidFill>
              </a:rPr>
              <a:t>G </a:t>
            </a:r>
            <a:r>
              <a:rPr lang="ca">
                <a:solidFill>
                  <a:schemeClr val="dk1"/>
                </a:solidFill>
              </a:rPr>
              <a:t>weights to make </a:t>
            </a:r>
            <a:r>
              <a:rPr b="1" lang="ca">
                <a:solidFill>
                  <a:schemeClr val="dk1"/>
                </a:solidFill>
              </a:rPr>
              <a:t>D</a:t>
            </a:r>
            <a:r>
              <a:rPr lang="ca">
                <a:solidFill>
                  <a:schemeClr val="dk1"/>
                </a:solidFill>
              </a:rPr>
              <a:t> output 1 (just </a:t>
            </a:r>
            <a:r>
              <a:rPr b="1" lang="ca">
                <a:solidFill>
                  <a:schemeClr val="dk1"/>
                </a:solidFill>
              </a:rPr>
              <a:t>G </a:t>
            </a:r>
            <a:r>
              <a:rPr lang="ca">
                <a:solidFill>
                  <a:schemeClr val="dk1"/>
                </a:solidFill>
              </a:rPr>
              <a:t>weights!)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ca">
                <a:solidFill>
                  <a:schemeClr val="dk1"/>
                </a:solidFill>
              </a:rPr>
              <a:t>Unfreeze </a:t>
            </a:r>
            <a:r>
              <a:rPr b="1" lang="ca">
                <a:solidFill>
                  <a:schemeClr val="dk1"/>
                </a:solidFill>
              </a:rPr>
              <a:t>D</a:t>
            </a:r>
            <a:r>
              <a:rPr lang="ca">
                <a:solidFill>
                  <a:schemeClr val="dk1"/>
                </a:solidFill>
              </a:rPr>
              <a:t> Weights and repeat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91" name="Google Shape;1391;p1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975" y="2886837"/>
            <a:ext cx="1620800" cy="17990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68675" y="1719584"/>
            <a:ext cx="1620800" cy="3284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3" name="Google Shape;1393;p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910825" y="1728221"/>
            <a:ext cx="1620800" cy="3267192"/>
          </a:xfrm>
          <a:prstGeom prst="rect">
            <a:avLst/>
          </a:prstGeom>
          <a:noFill/>
          <a:ln>
            <a:noFill/>
          </a:ln>
        </p:spPr>
      </p:pic>
      <p:sp>
        <p:nvSpPr>
          <p:cNvPr id="1394" name="Google Shape;1394;p133"/>
          <p:cNvSpPr/>
          <p:nvPr/>
        </p:nvSpPr>
        <p:spPr>
          <a:xfrm>
            <a:off x="2454325" y="3311575"/>
            <a:ext cx="912600" cy="35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p133"/>
          <p:cNvSpPr/>
          <p:nvPr/>
        </p:nvSpPr>
        <p:spPr>
          <a:xfrm>
            <a:off x="5824350" y="3311575"/>
            <a:ext cx="912600" cy="352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9FC5E8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9" name="Shape 1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0" name="Google Shape;1400;p1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Generating images/frames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sp>
        <p:nvSpPr>
          <p:cNvPr id="1401" name="Google Shape;1401;p134"/>
          <p:cNvSpPr txBox="1"/>
          <p:nvPr>
            <p:ph idx="1" type="body"/>
          </p:nvPr>
        </p:nvSpPr>
        <p:spPr>
          <a:xfrm>
            <a:off x="6503875" y="4529725"/>
            <a:ext cx="2525700" cy="52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ca"/>
              <a:t>(</a:t>
            </a:r>
            <a:r>
              <a:rPr lang="ca" u="sng">
                <a:solidFill>
                  <a:schemeClr val="hlink"/>
                </a:solidFill>
                <a:hlinkClick r:id="rId3"/>
              </a:rPr>
              <a:t>Radford et al. 2015</a:t>
            </a:r>
            <a:r>
              <a:rPr lang="ca"/>
              <a:t>)</a:t>
            </a:r>
            <a:endParaRPr/>
          </a:p>
        </p:txBody>
      </p:sp>
      <p:sp>
        <p:nvSpPr>
          <p:cNvPr id="1402" name="Google Shape;1402;p134"/>
          <p:cNvSpPr txBox="1"/>
          <p:nvPr>
            <p:ph idx="1" type="body"/>
          </p:nvPr>
        </p:nvSpPr>
        <p:spPr>
          <a:xfrm>
            <a:off x="365375" y="1054050"/>
            <a:ext cx="8466900" cy="87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b="1" lang="ca">
                <a:solidFill>
                  <a:srgbClr val="000000"/>
                </a:solidFill>
              </a:rPr>
              <a:t>Deep Conv. GAN (DCGAN)</a:t>
            </a:r>
            <a:r>
              <a:rPr lang="ca">
                <a:solidFill>
                  <a:srgbClr val="000000"/>
                </a:solidFill>
              </a:rPr>
              <a:t> effectively generated 64x64 RGB images in a single shot. It is also the base of all image generation GAN architectures.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03" name="Google Shape;1403;p1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930650"/>
            <a:ext cx="8839200" cy="2059534"/>
          </a:xfrm>
          <a:prstGeom prst="rect">
            <a:avLst/>
          </a:prstGeom>
          <a:noFill/>
          <a:ln>
            <a:noFill/>
          </a:ln>
        </p:spPr>
      </p:pic>
      <p:sp>
        <p:nvSpPr>
          <p:cNvPr id="1404" name="Google Shape;1404;p134"/>
          <p:cNvSpPr txBox="1"/>
          <p:nvPr/>
        </p:nvSpPr>
        <p:spPr>
          <a:xfrm>
            <a:off x="243600" y="4042525"/>
            <a:ext cx="9396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fully connected</a:t>
            </a:r>
            <a:endParaRPr sz="1200"/>
          </a:p>
        </p:txBody>
      </p:sp>
      <p:sp>
        <p:nvSpPr>
          <p:cNvPr id="1405" name="Google Shape;1405;p134"/>
          <p:cNvSpPr txBox="1"/>
          <p:nvPr/>
        </p:nvSpPr>
        <p:spPr>
          <a:xfrm>
            <a:off x="2592150" y="4236600"/>
            <a:ext cx="1114500" cy="76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Strided  transposed conv layers</a:t>
            </a:r>
            <a:endParaRPr sz="1200"/>
          </a:p>
        </p:txBody>
      </p:sp>
      <p:cxnSp>
        <p:nvCxnSpPr>
          <p:cNvPr id="1406" name="Google Shape;1406;p134"/>
          <p:cNvCxnSpPr/>
          <p:nvPr/>
        </p:nvCxnSpPr>
        <p:spPr>
          <a:xfrm flipH="1" rot="10800000">
            <a:off x="713400" y="3626125"/>
            <a:ext cx="24300" cy="416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07" name="Google Shape;1407;p134"/>
          <p:cNvSpPr/>
          <p:nvPr/>
        </p:nvSpPr>
        <p:spPr>
          <a:xfrm rot="5400000">
            <a:off x="3073800" y="2723875"/>
            <a:ext cx="151200" cy="2805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8" name="Google Shape;1408;p134"/>
          <p:cNvSpPr txBox="1"/>
          <p:nvPr/>
        </p:nvSpPr>
        <p:spPr>
          <a:xfrm>
            <a:off x="5389375" y="4236600"/>
            <a:ext cx="11145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Conv layers,</a:t>
            </a: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no max-pool</a:t>
            </a:r>
            <a:endParaRPr sz="1200"/>
          </a:p>
        </p:txBody>
      </p:sp>
      <p:sp>
        <p:nvSpPr>
          <p:cNvPr id="1409" name="Google Shape;1409;p134"/>
          <p:cNvSpPr/>
          <p:nvPr/>
        </p:nvSpPr>
        <p:spPr>
          <a:xfrm rot="5400000">
            <a:off x="6114625" y="2710888"/>
            <a:ext cx="151200" cy="28050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p134"/>
          <p:cNvSpPr txBox="1"/>
          <p:nvPr/>
        </p:nvSpPr>
        <p:spPr>
          <a:xfrm>
            <a:off x="8107775" y="3784275"/>
            <a:ext cx="939600" cy="48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1200"/>
              <a:t>fully connected</a:t>
            </a:r>
            <a:endParaRPr sz="1200"/>
          </a:p>
        </p:txBody>
      </p:sp>
      <p:cxnSp>
        <p:nvCxnSpPr>
          <p:cNvPr id="1411" name="Google Shape;1411;p134"/>
          <p:cNvCxnSpPr>
            <a:stCxn id="1410" idx="0"/>
          </p:cNvCxnSpPr>
          <p:nvPr/>
        </p:nvCxnSpPr>
        <p:spPr>
          <a:xfrm rot="10800000">
            <a:off x="8498375" y="3340875"/>
            <a:ext cx="79200" cy="4434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p135"/>
          <p:cNvSpPr txBox="1"/>
          <p:nvPr>
            <p:ph type="title"/>
          </p:nvPr>
        </p:nvSpPr>
        <p:spPr>
          <a:xfrm>
            <a:off x="311700" y="8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DCGAN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417" name="Google Shape;1417;p135"/>
          <p:cNvPicPr preferRelativeResize="0"/>
          <p:nvPr/>
        </p:nvPicPr>
        <p:blipFill rotWithShape="1">
          <a:blip r:embed="rId3">
            <a:alphaModFix/>
          </a:blip>
          <a:srcRect b="0" l="0" r="48654" t="0"/>
          <a:stretch/>
        </p:blipFill>
        <p:spPr>
          <a:xfrm rot="-5400000">
            <a:off x="-473050" y="1786825"/>
            <a:ext cx="4538625" cy="20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8" name="Google Shape;1418;p1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36775" y="379875"/>
            <a:ext cx="4294000" cy="4383749"/>
          </a:xfrm>
          <a:prstGeom prst="rect">
            <a:avLst/>
          </a:prstGeom>
          <a:noFill/>
          <a:ln>
            <a:noFill/>
          </a:ln>
        </p:spPr>
      </p:pic>
      <p:sp>
        <p:nvSpPr>
          <p:cNvPr id="1419" name="Google Shape;1419;p135"/>
          <p:cNvSpPr txBox="1"/>
          <p:nvPr/>
        </p:nvSpPr>
        <p:spPr>
          <a:xfrm>
            <a:off x="6501300" y="0"/>
            <a:ext cx="2642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5"/>
              </a:rPr>
              <a:t>PyTorch official example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p136"/>
          <p:cNvSpPr txBox="1"/>
          <p:nvPr>
            <p:ph type="title"/>
          </p:nvPr>
        </p:nvSpPr>
        <p:spPr>
          <a:xfrm>
            <a:off x="311700" y="829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ca" sz="2400">
                <a:solidFill>
                  <a:srgbClr val="4A86E8"/>
                </a:solidFill>
                <a:latin typeface="Lato"/>
                <a:ea typeface="Lato"/>
                <a:cs typeface="Lato"/>
                <a:sym typeface="Lato"/>
              </a:rPr>
              <a:t>DCGAN</a:t>
            </a:r>
            <a:endParaRPr sz="1400">
              <a:solidFill>
                <a:srgbClr val="4A86E8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4A86E8"/>
              </a:solidFill>
            </a:endParaRPr>
          </a:p>
        </p:txBody>
      </p:sp>
      <p:pic>
        <p:nvPicPr>
          <p:cNvPr id="1425" name="Google Shape;1425;p136"/>
          <p:cNvPicPr preferRelativeResize="0"/>
          <p:nvPr/>
        </p:nvPicPr>
        <p:blipFill rotWithShape="1">
          <a:blip r:embed="rId3">
            <a:alphaModFix/>
          </a:blip>
          <a:srcRect b="0" l="50973" r="0" t="0"/>
          <a:stretch/>
        </p:blipFill>
        <p:spPr>
          <a:xfrm rot="-5400000">
            <a:off x="-296075" y="1685625"/>
            <a:ext cx="4333475" cy="2059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6" name="Google Shape;1426;p1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18225" y="488450"/>
            <a:ext cx="4051046" cy="433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427" name="Google Shape;1427;p136"/>
          <p:cNvSpPr txBox="1"/>
          <p:nvPr/>
        </p:nvSpPr>
        <p:spPr>
          <a:xfrm>
            <a:off x="6501300" y="0"/>
            <a:ext cx="2642700" cy="24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u="sng">
                <a:solidFill>
                  <a:schemeClr val="hlink"/>
                </a:solidFill>
                <a:hlinkClick r:id="rId5"/>
              </a:rPr>
              <a:t>PyTorch official example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74"/>
          <p:cNvSpPr txBox="1"/>
          <p:nvPr>
            <p:ph type="title"/>
          </p:nvPr>
        </p:nvSpPr>
        <p:spPr>
          <a:xfrm>
            <a:off x="403850" y="2209501"/>
            <a:ext cx="84807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Basic Architectures</a:t>
            </a:r>
            <a:endParaRPr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1" name="Shape 1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2" name="Google Shape;1432;p137"/>
          <p:cNvSpPr txBox="1"/>
          <p:nvPr>
            <p:ph idx="4294967295" type="title"/>
          </p:nvPr>
        </p:nvSpPr>
        <p:spPr>
          <a:xfrm>
            <a:off x="275625" y="2116125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Conclusions</a:t>
            </a:r>
            <a:endParaRPr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36" name="Shape 1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7" name="Google Shape;1437;p138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1438" name="Google Shape;1438;p138"/>
          <p:cNvSpPr txBox="1"/>
          <p:nvPr>
            <p:ph type="title"/>
          </p:nvPr>
        </p:nvSpPr>
        <p:spPr>
          <a:xfrm>
            <a:off x="358300" y="92926"/>
            <a:ext cx="8229600" cy="555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Conclusions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1439" name="Google Shape;1439;p138"/>
          <p:cNvSpPr txBox="1"/>
          <p:nvPr/>
        </p:nvSpPr>
        <p:spPr>
          <a:xfrm>
            <a:off x="137100" y="648825"/>
            <a:ext cx="8869800" cy="44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a">
                <a:solidFill>
                  <a:schemeClr val="dk1"/>
                </a:solidFill>
              </a:rPr>
              <a:t>We have reviewed basic architectures (most fundamental layers), their relations against each other, and their implementations.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We made some implementations that change some basic block properties/efficiency (i.e. Embedding, causal convolution, etc.).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a">
                <a:solidFill>
                  <a:schemeClr val="dk1"/>
                </a:solidFill>
              </a:rPr>
              <a:t>We have reviewed some advanced architectures built on top of the basic ones.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Hybrid combinations of basic blocks with QRNN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Auto-Encoder structures to do unsupervised learning and generative modeling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Deep convolutional classifiers, their evolutions in ImageNet challenge and residual connections.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Skip connections and their usage in deep architectures and U-Net structures.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ca">
                <a:solidFill>
                  <a:schemeClr val="dk1"/>
                </a:solidFill>
              </a:rPr>
              <a:t>DCGAN has been revisited, breaking down its generator and discriminator structure.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a">
                <a:solidFill>
                  <a:schemeClr val="dk1"/>
                </a:solidFill>
              </a:rPr>
              <a:t>All these shown models serve as templates for many typical applications (at least as starting point)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ca">
                <a:solidFill>
                  <a:schemeClr val="dk1"/>
                </a:solidFill>
              </a:rPr>
              <a:t>Combining the mentioned structures often boosts results, but often with a data hungry trade-off as complexity grows.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3" name="Shape 1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4" name="Google Shape;1444;p139"/>
          <p:cNvSpPr txBox="1"/>
          <p:nvPr>
            <p:ph idx="4294967295" type="title"/>
          </p:nvPr>
        </p:nvSpPr>
        <p:spPr>
          <a:xfrm>
            <a:off x="311700" y="1366275"/>
            <a:ext cx="8520600" cy="8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Thanks! </a:t>
            </a:r>
            <a:r>
              <a:rPr lang="ca"/>
              <a:t>Questions?</a:t>
            </a:r>
            <a:endParaRPr/>
          </a:p>
        </p:txBody>
      </p:sp>
      <p:pic>
        <p:nvPicPr>
          <p:cNvPr id="1445" name="Google Shape;1445;p1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98913" y="2478438"/>
            <a:ext cx="2746200" cy="6438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  <p:pic>
        <p:nvPicPr>
          <p:cNvPr id="1446" name="Google Shape;1446;p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98925" y="3279700"/>
            <a:ext cx="2746200" cy="632400"/>
          </a:xfrm>
          <a:prstGeom prst="roundRect">
            <a:avLst>
              <a:gd fmla="val 16667" name="adj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75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pic>
        <p:nvPicPr>
          <p:cNvPr id="344" name="Google Shape;344;p7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6675" y="1464900"/>
            <a:ext cx="5100676" cy="29502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75"/>
          <p:cNvSpPr txBox="1"/>
          <p:nvPr>
            <p:ph type="title"/>
          </p:nvPr>
        </p:nvSpPr>
        <p:spPr>
          <a:xfrm>
            <a:off x="108575" y="96950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pic>
        <p:nvPicPr>
          <p:cNvPr id="346" name="Google Shape;346;p75"/>
          <p:cNvPicPr preferRelativeResize="0"/>
          <p:nvPr/>
        </p:nvPicPr>
        <p:blipFill rotWithShape="1">
          <a:blip r:embed="rId4">
            <a:alphaModFix/>
          </a:blip>
          <a:srcRect b="0" l="0" r="51739" t="0"/>
          <a:stretch/>
        </p:blipFill>
        <p:spPr>
          <a:xfrm>
            <a:off x="422525" y="1186788"/>
            <a:ext cx="3115475" cy="3387475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75"/>
          <p:cNvSpPr/>
          <p:nvPr/>
        </p:nvSpPr>
        <p:spPr>
          <a:xfrm rot="5400000">
            <a:off x="2170400" y="3805600"/>
            <a:ext cx="208200" cy="911700"/>
          </a:xfrm>
          <a:prstGeom prst="rightBrace">
            <a:avLst>
              <a:gd fmla="val 8333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75"/>
          <p:cNvSpPr/>
          <p:nvPr/>
        </p:nvSpPr>
        <p:spPr>
          <a:xfrm>
            <a:off x="2253450" y="2042475"/>
            <a:ext cx="1644628" cy="3072185"/>
          </a:xfrm>
          <a:custGeom>
            <a:rect b="b" l="l" r="r" t="t"/>
            <a:pathLst>
              <a:path extrusionOk="0" h="68633" w="61424">
                <a:moveTo>
                  <a:pt x="330" y="51848"/>
                </a:moveTo>
                <a:cubicBezTo>
                  <a:pt x="770" y="53829"/>
                  <a:pt x="-1871" y="61259"/>
                  <a:pt x="2972" y="63736"/>
                </a:cubicBezTo>
                <a:cubicBezTo>
                  <a:pt x="7816" y="66213"/>
                  <a:pt x="20585" y="71387"/>
                  <a:pt x="29391" y="66709"/>
                </a:cubicBezTo>
                <a:cubicBezTo>
                  <a:pt x="38197" y="62031"/>
                  <a:pt x="51737" y="45188"/>
                  <a:pt x="55810" y="35666"/>
                </a:cubicBezTo>
                <a:cubicBezTo>
                  <a:pt x="59883" y="26144"/>
                  <a:pt x="52893" y="15521"/>
                  <a:pt x="53829" y="9577"/>
                </a:cubicBezTo>
                <a:cubicBezTo>
                  <a:pt x="54765" y="3633"/>
                  <a:pt x="60158" y="1596"/>
                  <a:pt x="61424" y="0"/>
                </a:cubicBezTo>
              </a:path>
            </a:pathLst>
          </a:cu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stealth"/>
          </a:ln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76"/>
          <p:cNvSpPr txBox="1"/>
          <p:nvPr>
            <p:ph type="title"/>
          </p:nvPr>
        </p:nvSpPr>
        <p:spPr>
          <a:xfrm>
            <a:off x="108575" y="205975"/>
            <a:ext cx="8829300" cy="72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 sz="3200">
                <a:solidFill>
                  <a:srgbClr val="2980B9"/>
                </a:solidFill>
                <a:latin typeface="Ubuntu"/>
                <a:ea typeface="Ubuntu"/>
                <a:cs typeface="Ubuntu"/>
                <a:sym typeface="Ubuntu"/>
              </a:rPr>
              <a:t>Fully Connected: A perceptron</a:t>
            </a:r>
            <a:endParaRPr sz="3200">
              <a:solidFill>
                <a:srgbClr val="2980B9"/>
              </a:solidFill>
              <a:latin typeface="Ubuntu"/>
              <a:ea typeface="Ubuntu"/>
              <a:cs typeface="Ubuntu"/>
              <a:sym typeface="Ubuntu"/>
            </a:endParaRPr>
          </a:p>
        </p:txBody>
      </p:sp>
      <p:sp>
        <p:nvSpPr>
          <p:cNvPr id="354" name="Google Shape;354;p76"/>
          <p:cNvSpPr txBox="1"/>
          <p:nvPr>
            <p:ph idx="12" type="sldNum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ca"/>
              <a:t>‹#›</a:t>
            </a:fld>
            <a:endParaRPr/>
          </a:p>
        </p:txBody>
      </p:sp>
      <p:sp>
        <p:nvSpPr>
          <p:cNvPr id="355" name="Google Shape;355;p76"/>
          <p:cNvSpPr/>
          <p:nvPr/>
        </p:nvSpPr>
        <p:spPr>
          <a:xfrm>
            <a:off x="1419425" y="3097088"/>
            <a:ext cx="505500" cy="480900"/>
          </a:xfrm>
          <a:prstGeom prst="ellipse">
            <a:avLst/>
          </a:prstGeom>
          <a:solidFill>
            <a:srgbClr val="CFE2F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ca" sz="1800"/>
              <a:t>σ</a:t>
            </a:r>
            <a:endParaRPr b="1" sz="1800"/>
          </a:p>
        </p:txBody>
      </p:sp>
      <p:cxnSp>
        <p:nvCxnSpPr>
          <p:cNvPr id="356" name="Google Shape;356;p76"/>
          <p:cNvCxnSpPr>
            <a:endCxn id="355" idx="1"/>
          </p:cNvCxnSpPr>
          <p:nvPr/>
        </p:nvCxnSpPr>
        <p:spPr>
          <a:xfrm>
            <a:off x="995454" y="2770914"/>
            <a:ext cx="498000" cy="396600"/>
          </a:xfrm>
          <a:prstGeom prst="straightConnector1">
            <a:avLst/>
          </a:prstGeom>
          <a:noFill/>
          <a:ln cap="flat" cmpd="sng" w="3810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7" name="Google Shape;357;p76"/>
          <p:cNvCxnSpPr>
            <a:endCxn id="355" idx="2"/>
          </p:cNvCxnSpPr>
          <p:nvPr/>
        </p:nvCxnSpPr>
        <p:spPr>
          <a:xfrm flipH="1" rot="10800000">
            <a:off x="783725" y="3337538"/>
            <a:ext cx="635700" cy="77400"/>
          </a:xfrm>
          <a:prstGeom prst="straightConnector1">
            <a:avLst/>
          </a:prstGeom>
          <a:noFill/>
          <a:ln cap="flat" cmpd="sng" w="9525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8" name="Google Shape;358;p76"/>
          <p:cNvCxnSpPr>
            <a:endCxn id="355" idx="3"/>
          </p:cNvCxnSpPr>
          <p:nvPr/>
        </p:nvCxnSpPr>
        <p:spPr>
          <a:xfrm flipH="1" rot="10800000">
            <a:off x="1125954" y="3507561"/>
            <a:ext cx="367500" cy="4863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9" name="Google Shape;359;p76"/>
          <p:cNvCxnSpPr>
            <a:endCxn id="355" idx="0"/>
          </p:cNvCxnSpPr>
          <p:nvPr/>
        </p:nvCxnSpPr>
        <p:spPr>
          <a:xfrm>
            <a:off x="1468475" y="2387888"/>
            <a:ext cx="203700" cy="709200"/>
          </a:xfrm>
          <a:prstGeom prst="straightConnector1">
            <a:avLst/>
          </a:prstGeom>
          <a:noFill/>
          <a:ln cap="flat" cmpd="sng" w="19050">
            <a:solidFill>
              <a:srgbClr val="EA999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0" name="Google Shape;360;p76"/>
          <p:cNvCxnSpPr>
            <a:stCxn id="355" idx="6"/>
          </p:cNvCxnSpPr>
          <p:nvPr/>
        </p:nvCxnSpPr>
        <p:spPr>
          <a:xfrm flipH="1" rot="10800000">
            <a:off x="1924925" y="3325238"/>
            <a:ext cx="660300" cy="12300"/>
          </a:xfrm>
          <a:prstGeom prst="straightConnector1">
            <a:avLst/>
          </a:prstGeom>
          <a:noFill/>
          <a:ln cap="flat" cmpd="sng" w="19050">
            <a:solidFill>
              <a:srgbClr val="B4A7D6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1" name="Google Shape;361;p76"/>
          <p:cNvSpPr txBox="1"/>
          <p:nvPr/>
        </p:nvSpPr>
        <p:spPr>
          <a:xfrm>
            <a:off x="1101550" y="20273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1</a:t>
            </a:r>
            <a:endParaRPr/>
          </a:p>
        </p:txBody>
      </p:sp>
      <p:sp>
        <p:nvSpPr>
          <p:cNvPr id="362" name="Google Shape;362;p76"/>
          <p:cNvSpPr txBox="1"/>
          <p:nvPr/>
        </p:nvSpPr>
        <p:spPr>
          <a:xfrm>
            <a:off x="677750" y="23743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x1</a:t>
            </a:r>
            <a:endParaRPr/>
          </a:p>
        </p:txBody>
      </p:sp>
      <p:sp>
        <p:nvSpPr>
          <p:cNvPr id="363" name="Google Shape;363;p76"/>
          <p:cNvSpPr txBox="1"/>
          <p:nvPr/>
        </p:nvSpPr>
        <p:spPr>
          <a:xfrm>
            <a:off x="414425" y="318140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x2</a:t>
            </a:r>
            <a:endParaRPr/>
          </a:p>
        </p:txBody>
      </p:sp>
      <p:sp>
        <p:nvSpPr>
          <p:cNvPr id="364" name="Google Shape;364;p76"/>
          <p:cNvSpPr txBox="1"/>
          <p:nvPr/>
        </p:nvSpPr>
        <p:spPr>
          <a:xfrm>
            <a:off x="677750" y="375510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x3</a:t>
            </a:r>
            <a:endParaRPr/>
          </a:p>
        </p:txBody>
      </p:sp>
      <p:sp>
        <p:nvSpPr>
          <p:cNvPr id="365" name="Google Shape;365;p76"/>
          <p:cNvSpPr txBox="1"/>
          <p:nvPr/>
        </p:nvSpPr>
        <p:spPr>
          <a:xfrm>
            <a:off x="2585225" y="3097100"/>
            <a:ext cx="10188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y = {0, 1}</a:t>
            </a:r>
            <a:endParaRPr/>
          </a:p>
        </p:txBody>
      </p:sp>
      <p:sp>
        <p:nvSpPr>
          <p:cNvPr id="366" name="Google Shape;366;p76"/>
          <p:cNvSpPr txBox="1"/>
          <p:nvPr/>
        </p:nvSpPr>
        <p:spPr>
          <a:xfrm>
            <a:off x="1520088" y="246502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b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67" name="Google Shape;367;p76"/>
          <p:cNvSpPr txBox="1"/>
          <p:nvPr/>
        </p:nvSpPr>
        <p:spPr>
          <a:xfrm>
            <a:off x="862625" y="2828250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w1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68" name="Google Shape;368;p76"/>
          <p:cNvSpPr txBox="1"/>
          <p:nvPr/>
        </p:nvSpPr>
        <p:spPr>
          <a:xfrm>
            <a:off x="916925" y="32916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w2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69" name="Google Shape;369;p76"/>
          <p:cNvSpPr txBox="1"/>
          <p:nvPr/>
        </p:nvSpPr>
        <p:spPr>
          <a:xfrm>
            <a:off x="1310825" y="3688275"/>
            <a:ext cx="448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ca">
                <a:solidFill>
                  <a:srgbClr val="CC0000"/>
                </a:solidFill>
              </a:rPr>
              <a:t>w3</a:t>
            </a:r>
            <a:endParaRPr b="1">
              <a:solidFill>
                <a:srgbClr val="CC0000"/>
              </a:solidFill>
            </a:endParaRPr>
          </a:p>
        </p:txBody>
      </p:sp>
      <p:sp>
        <p:nvSpPr>
          <p:cNvPr id="370" name="Google Shape;370;p76"/>
          <p:cNvSpPr txBox="1"/>
          <p:nvPr/>
        </p:nvSpPr>
        <p:spPr>
          <a:xfrm>
            <a:off x="3964150" y="1308175"/>
            <a:ext cx="4905600" cy="106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ca"/>
              <a:t>Fully connected layer with one unit. A sigmoid activation makes it a </a:t>
            </a:r>
            <a:r>
              <a:rPr b="1" lang="ca"/>
              <a:t>logistic regression</a:t>
            </a:r>
            <a:r>
              <a:rPr lang="ca"/>
              <a:t> (binary linear classifier):</a:t>
            </a:r>
            <a:endParaRPr/>
          </a:p>
        </p:txBody>
      </p:sp>
      <p:pic>
        <p:nvPicPr>
          <p:cNvPr id="371" name="Google Shape;371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8425" y="2423927"/>
            <a:ext cx="2898383" cy="786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6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7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